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</p:sldMasterIdLst>
  <p:notesMasterIdLst>
    <p:notesMasterId r:id="rId25"/>
  </p:notesMasterIdLst>
  <p:handoutMasterIdLst>
    <p:handoutMasterId r:id="rId26"/>
  </p:handoutMasterIdLst>
  <p:sldIdLst>
    <p:sldId id="433" r:id="rId2"/>
    <p:sldId id="272" r:id="rId3"/>
    <p:sldId id="530" r:id="rId4"/>
    <p:sldId id="436" r:id="rId5"/>
    <p:sldId id="275" r:id="rId6"/>
    <p:sldId id="491" r:id="rId7"/>
    <p:sldId id="492" r:id="rId8"/>
    <p:sldId id="515" r:id="rId9"/>
    <p:sldId id="332" r:id="rId10"/>
    <p:sldId id="512" r:id="rId11"/>
    <p:sldId id="528" r:id="rId12"/>
    <p:sldId id="531" r:id="rId13"/>
    <p:sldId id="316" r:id="rId14"/>
    <p:sldId id="302" r:id="rId15"/>
    <p:sldId id="516" r:id="rId16"/>
    <p:sldId id="517" r:id="rId17"/>
    <p:sldId id="507" r:id="rId18"/>
    <p:sldId id="510" r:id="rId19"/>
    <p:sldId id="508" r:id="rId20"/>
    <p:sldId id="513" r:id="rId21"/>
    <p:sldId id="514" r:id="rId22"/>
    <p:sldId id="341" r:id="rId23"/>
    <p:sldId id="297" r:id="rId24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D030197-C3D0-43A9-990E-45D73B81B2C2}">
          <p14:sldIdLst>
            <p14:sldId id="433"/>
            <p14:sldId id="272"/>
            <p14:sldId id="530"/>
            <p14:sldId id="436"/>
            <p14:sldId id="275"/>
            <p14:sldId id="491"/>
            <p14:sldId id="492"/>
            <p14:sldId id="515"/>
            <p14:sldId id="332"/>
            <p14:sldId id="512"/>
            <p14:sldId id="528"/>
            <p14:sldId id="531"/>
            <p14:sldId id="316"/>
            <p14:sldId id="302"/>
            <p14:sldId id="516"/>
            <p14:sldId id="517"/>
            <p14:sldId id="507"/>
            <p14:sldId id="510"/>
            <p14:sldId id="508"/>
            <p14:sldId id="513"/>
            <p14:sldId id="514"/>
            <p14:sldId id="341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so,Patricia" initials="R" lastIdx="4" clrIdx="0">
    <p:extLst>
      <p:ext uri="{19B8F6BF-5375-455C-9EA6-DF929625EA0E}">
        <p15:presenceInfo xmlns:p15="http://schemas.microsoft.com/office/powerpoint/2012/main" userId="S-1-5-21-683943941-1419459275-927750060-225448" providerId="AD"/>
      </p:ext>
    </p:extLst>
  </p:cmAuthor>
  <p:cmAuthor id="2" name="LeBlanc,Christopher" initials="L" lastIdx="0" clrIdx="1">
    <p:extLst>
      <p:ext uri="{19B8F6BF-5375-455C-9EA6-DF929625EA0E}">
        <p15:presenceInfo xmlns:p15="http://schemas.microsoft.com/office/powerpoint/2012/main" userId="S-1-5-21-683943941-1419459275-927750060-2204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99CC"/>
    <a:srgbClr val="DD1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8" autoAdjust="0"/>
    <p:restoredTop sz="96469" autoAdjust="0"/>
  </p:normalViewPr>
  <p:slideViewPr>
    <p:cSldViewPr snapToGrid="0">
      <p:cViewPr varScale="1">
        <p:scale>
          <a:sx n="62" d="100"/>
          <a:sy n="62" d="100"/>
        </p:scale>
        <p:origin x="688" y="76"/>
      </p:cViewPr>
      <p:guideLst/>
    </p:cSldViewPr>
  </p:slideViewPr>
  <p:outlineViewPr>
    <p:cViewPr>
      <p:scale>
        <a:sx n="33" d="100"/>
        <a:sy n="33" d="100"/>
      </p:scale>
      <p:origin x="0" y="-98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0"/>
    </p:cViewPr>
  </p:sorterViewPr>
  <p:notesViewPr>
    <p:cSldViewPr snapToGrid="0">
      <p:cViewPr varScale="1">
        <p:scale>
          <a:sx n="88" d="100"/>
          <a:sy n="88" d="100"/>
        </p:scale>
        <p:origin x="305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2298" tIns="46150" rIns="92298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2298" tIns="46150" rIns="92298" bIns="46150" rtlCol="0"/>
          <a:lstStyle>
            <a:lvl1pPr algn="r">
              <a:defRPr sz="1200"/>
            </a:lvl1pPr>
          </a:lstStyle>
          <a:p>
            <a:fld id="{A212F4BC-7801-499D-AF7A-9A07A62A723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8" tIns="46150" rIns="92298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8" tIns="46150" rIns="92298" bIns="46150" rtlCol="0" anchor="b"/>
          <a:lstStyle>
            <a:lvl1pPr algn="r">
              <a:defRPr sz="1200"/>
            </a:lvl1pPr>
          </a:lstStyle>
          <a:p>
            <a:fld id="{52A81167-E99B-4C61-B30D-39A838471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24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523" cy="463221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293" y="2"/>
            <a:ext cx="3037523" cy="463221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08721B26-F0C0-4441-AB81-F72D3FF7A95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1" tIns="45235" rIns="90471" bIns="452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3" y="4444723"/>
            <a:ext cx="5608954" cy="3636449"/>
          </a:xfrm>
          <a:prstGeom prst="rect">
            <a:avLst/>
          </a:prstGeom>
        </p:spPr>
        <p:txBody>
          <a:bodyPr vert="horz" lIns="90471" tIns="45235" rIns="90471" bIns="4523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854"/>
            <a:ext cx="3037523" cy="463221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293" y="8772854"/>
            <a:ext cx="3037523" cy="463221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7C4D264B-53BE-488C-8E39-AF039869B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51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59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61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61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59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59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47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03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38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35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18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16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8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04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81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39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80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8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8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9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94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8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96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4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3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7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2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02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RAS@drexel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evb29@drexel.edu" TargetMode="External"/><Relationship Id="rId4" Type="http://schemas.openxmlformats.org/officeDocument/2006/relationships/hyperlink" Target="mailto:gc33@drexel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drexel.edu/it/help/a-z/VPN/" TargetMode="External"/><Relationship Id="rId4" Type="http://schemas.openxmlformats.org/officeDocument/2006/relationships/hyperlink" Target="http://drexel.edu/irt/connect/vp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834068"/>
            <a:ext cx="10058400" cy="3566160"/>
          </a:xfrm>
        </p:spPr>
        <p:txBody>
          <a:bodyPr>
            <a:normAutofit/>
          </a:bodyPr>
          <a:lstStyle/>
          <a:p>
            <a:r>
              <a:rPr lang="en-US" sz="7200" dirty="0"/>
              <a:t>Effort Reporting – Navigating the System as a Pre-Reviewer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505810"/>
            <a:ext cx="10058400" cy="1143000"/>
          </a:xfrm>
        </p:spPr>
        <p:txBody>
          <a:bodyPr>
            <a:normAutofit/>
          </a:bodyPr>
          <a:lstStyle/>
          <a:p>
            <a:r>
              <a:rPr lang="en-US" sz="2100" dirty="0"/>
              <a:t>A guide to the Drexel self-service banner Effort reporting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19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4042A25-A567-4DB0-A0D3-E190B504C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3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77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D1A7-43EF-4670-BC5A-01B52471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13BD1-DFF4-469F-B0F0-BDAFE0AA6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130D9A-C72A-4F5D-9807-A598AC88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2683" cy="62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856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A2F8F4E-DD46-4EAC-8294-2FDA20548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9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79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854" y="286603"/>
            <a:ext cx="5635826" cy="1450757"/>
          </a:xfrm>
        </p:spPr>
        <p:txBody>
          <a:bodyPr/>
          <a:lstStyle/>
          <a:p>
            <a:r>
              <a:rPr lang="en-US" dirty="0"/>
              <a:t>Pre-Reviewer: Incorrect Effort Report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/>
              <a:t>If the Effort Report is not correct,  do </a:t>
            </a:r>
            <a:r>
              <a:rPr lang="en-US" sz="3200" dirty="0">
                <a:solidFill>
                  <a:srgbClr val="FF0000"/>
                </a:solidFill>
              </a:rPr>
              <a:t>NOT</a:t>
            </a:r>
            <a:r>
              <a:rPr lang="en-US" sz="3200" dirty="0"/>
              <a:t> select “Review.”</a:t>
            </a:r>
          </a:p>
          <a:p>
            <a:pPr lvl="1"/>
            <a:r>
              <a:rPr lang="en-US" sz="2800" dirty="0"/>
              <a:t>Instead, send an email with the desired changes to the individual in your department who processes labor redistributions (in most cases, the pre-reviewer has access to process the labor redistributions themselves)</a:t>
            </a:r>
          </a:p>
          <a:p>
            <a:r>
              <a:rPr lang="en-US" sz="3200" dirty="0"/>
              <a:t>Make the change in the labor redistribution tab</a:t>
            </a:r>
          </a:p>
          <a:p>
            <a:pPr lvl="1"/>
            <a:r>
              <a:rPr lang="en-US" sz="2800" dirty="0"/>
              <a:t>Change to effort will not be automatic</a:t>
            </a:r>
          </a:p>
          <a:p>
            <a:pPr lvl="1"/>
            <a:r>
              <a:rPr lang="en-US" sz="2800" dirty="0"/>
              <a:t>Labor redistribution needs to get all of its necessary approvals</a:t>
            </a:r>
          </a:p>
          <a:p>
            <a:pPr lvl="1"/>
            <a:r>
              <a:rPr lang="en-US" sz="2800" dirty="0"/>
              <a:t>Once it reaches disposition code of 70, labor redistribution is complete and processed in the labor redistribution system, RAS will create new effort report in Banner ERS</a:t>
            </a:r>
          </a:p>
          <a:p>
            <a:pPr lvl="1"/>
            <a:r>
              <a:rPr lang="en-US" sz="2800" dirty="0"/>
              <a:t>Contact RAS for issues/questions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5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0" y="286603"/>
            <a:ext cx="5486400" cy="1450757"/>
          </a:xfrm>
        </p:spPr>
        <p:txBody>
          <a:bodyPr/>
          <a:lstStyle/>
          <a:p>
            <a:r>
              <a:rPr lang="en-US" dirty="0"/>
              <a:t>Pre-Reviewer: Mistake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If pre-reviewer mistakenly hits “Review”</a:t>
            </a:r>
          </a:p>
          <a:p>
            <a:pPr lvl="1"/>
            <a:r>
              <a:rPr lang="en-US" sz="3600" dirty="0"/>
              <a:t>Contact the Certifier to choose “Request Changes”</a:t>
            </a:r>
          </a:p>
          <a:p>
            <a:pPr lvl="2"/>
            <a:r>
              <a:rPr lang="en-US" sz="2800" dirty="0"/>
              <a:t>If the Certifier chooses “Request Changes,” the Report will be returned to the Pre-Reviewer</a:t>
            </a:r>
          </a:p>
          <a:p>
            <a:pPr lvl="1"/>
            <a:r>
              <a:rPr lang="en-US" sz="3600" dirty="0"/>
              <a:t>Or ask RAS and RAS can return to Pre-Reviewer</a:t>
            </a:r>
          </a:p>
          <a:p>
            <a:pPr lvl="2"/>
            <a:r>
              <a:rPr lang="en-US" sz="2800" dirty="0"/>
              <a:t>RAS@Drexel.edu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9542C-607B-43CB-A6E8-01A665F95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0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286" y="286603"/>
            <a:ext cx="6420393" cy="1450757"/>
          </a:xfrm>
        </p:spPr>
        <p:txBody>
          <a:bodyPr>
            <a:noAutofit/>
          </a:bodyPr>
          <a:lstStyle/>
          <a:p>
            <a:r>
              <a:rPr lang="en-US" sz="3600" dirty="0"/>
              <a:t>Effort Reporting Additional Information: Useful Tabs on the Effort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95675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 Period Summary Tab</a:t>
            </a:r>
          </a:p>
          <a:p>
            <a:pPr marL="635508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ED7D31"/>
              </a:buClr>
              <a:buFont typeface="Wingdings" panose="05000000000000000000" pitchFamily="2" charset="2"/>
              <a:buChar char=""/>
            </a:pPr>
            <a:r>
              <a:rPr lang="en-US" sz="2000" dirty="0"/>
              <a:t>To view specific payroll activity, click this tab.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ED7D31"/>
              </a:buClr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Comments Tab</a:t>
            </a:r>
          </a:p>
          <a:p>
            <a:pPr marL="635508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Font typeface="Wingdings" panose="05000000000000000000" pitchFamily="2" charset="2"/>
              <a:buChar char=""/>
            </a:pPr>
            <a:r>
              <a:rPr lang="en-US" sz="2000" dirty="0"/>
              <a:t>Click the Comments tab to view comments or add any comments that you find necessary.</a:t>
            </a:r>
          </a:p>
          <a:p>
            <a:pPr marL="635508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Font typeface="Wingdings" panose="05000000000000000000" pitchFamily="2" charset="2"/>
              <a:buChar char=""/>
            </a:pPr>
            <a:r>
              <a:rPr lang="en-US" sz="2000" dirty="0"/>
              <a:t>The Comment will be saved and available to be viewed by anyone on the Routing Queue. </a:t>
            </a:r>
          </a:p>
          <a:p>
            <a:pPr marL="635508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Font typeface="Wingdings" panose="05000000000000000000" pitchFamily="2" charset="2"/>
              <a:buChar char=""/>
            </a:pPr>
            <a:r>
              <a:rPr lang="en-US" sz="2000" dirty="0"/>
              <a:t>Once comments are added they cannot be updated or deleted.</a:t>
            </a:r>
            <a:r>
              <a:rPr lang="en-US" sz="2000" dirty="0">
                <a:noFill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updated </a:t>
            </a:r>
            <a:r>
              <a:rPr lang="en-US" dirty="0">
                <a:noFill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deleted.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Routing Queue Tab</a:t>
            </a:r>
          </a:p>
          <a:p>
            <a:pPr marL="635508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Font typeface="Wingdings" panose="05000000000000000000" pitchFamily="2" charset="2"/>
              <a:buChar char=""/>
            </a:pPr>
            <a:r>
              <a:rPr lang="en-US" sz="2000" dirty="0"/>
              <a:t>To view the progress and details of the effort certification process.</a:t>
            </a:r>
          </a:p>
          <a:p>
            <a:pPr marL="635508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Font typeface="Wingdings" panose="05000000000000000000" pitchFamily="2" charset="2"/>
              <a:buChar char=""/>
            </a:pPr>
            <a:r>
              <a:rPr lang="en-US" sz="2000" dirty="0"/>
              <a:t>The Routing queue shows the status of each stage of the Effort Certification process.</a:t>
            </a:r>
          </a:p>
          <a:p>
            <a:pPr marL="635508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Font typeface="Wingdings" panose="05000000000000000000" pitchFamily="2" charset="2"/>
              <a:buChar char=""/>
            </a:pPr>
            <a:r>
              <a:rPr lang="en-US" sz="2000" dirty="0"/>
              <a:t>The queue will update automatically after each person completes his or her task.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81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447" y="34074"/>
            <a:ext cx="7262685" cy="1450757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Effort Reporting Additional Information Useful Tabs on the Effort Report:</a:t>
            </a:r>
            <a:br>
              <a:rPr lang="en-US" sz="3600" dirty="0"/>
            </a:br>
            <a:r>
              <a:rPr lang="en-US" sz="3600" b="1" dirty="0"/>
              <a:t>Pay Period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2C5EB7-0ACB-4360-B313-179358F80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F750473-9EC0-40AB-8156-8A7999039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7560"/>
            <a:ext cx="12192000" cy="500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827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487" y="61183"/>
            <a:ext cx="7384605" cy="1450757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Effort Reporting Additional Information Useful Tabs on the Effort Report</a:t>
            </a:r>
            <a:br>
              <a:rPr lang="en-US" sz="3600" dirty="0"/>
            </a:br>
            <a:r>
              <a:rPr lang="en-US" sz="3600" b="1" dirty="0"/>
              <a:t>Comments Tab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135EB9-8158-48F5-AC5E-2401122E9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AA86D89-EB5C-4DA8-AC6A-B8821DAFD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4764"/>
            <a:ext cx="12192000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249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154304-3BCE-415C-9F6C-4CA30F066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BF7EB-BACC-4AD8-B2B4-D3ED5F5E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611" y="0"/>
            <a:ext cx="7648575" cy="154119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Effort Reporting Additional Information Useful Tabs on the Effort Report:</a:t>
            </a:r>
            <a:br>
              <a:rPr lang="en-US" sz="3600" dirty="0"/>
            </a:br>
            <a:r>
              <a:rPr lang="en-US" sz="3600" b="1" dirty="0"/>
              <a:t>Routing Queue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5DC31-F75E-4855-ACF5-08C5809DE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DAF049C-A456-4D88-8855-AACD8467F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3" y="1541194"/>
            <a:ext cx="11915553" cy="475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710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457" y="286603"/>
            <a:ext cx="6703423" cy="1450757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Effort Reporting Additional Information: Types of Status/State in Pre-Reviewer’s List of Effort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/>
              <a:t>Status:</a:t>
            </a:r>
          </a:p>
          <a:p>
            <a:pPr lvl="1"/>
            <a:r>
              <a:rPr lang="en-US" sz="2400" b="1" dirty="0"/>
              <a:t>Under Review: </a:t>
            </a:r>
            <a:r>
              <a:rPr lang="en-US" sz="2400" dirty="0"/>
              <a:t>Effort report has been created and is ready to view.</a:t>
            </a:r>
          </a:p>
          <a:p>
            <a:pPr lvl="1"/>
            <a:r>
              <a:rPr lang="en-US" sz="2400" b="1" dirty="0"/>
              <a:t>Awaiting Certification: </a:t>
            </a:r>
            <a:r>
              <a:rPr lang="en-US" sz="2400" dirty="0"/>
              <a:t>Effort report is ready to be certified.</a:t>
            </a:r>
          </a:p>
          <a:p>
            <a:pPr lvl="1"/>
            <a:r>
              <a:rPr lang="en-US" sz="2400" b="1" dirty="0"/>
              <a:t>Completed: </a:t>
            </a:r>
            <a:r>
              <a:rPr lang="en-US" sz="2400" dirty="0"/>
              <a:t>Effort report has been certified and is complete.</a:t>
            </a:r>
          </a:p>
          <a:p>
            <a:pPr lvl="1"/>
            <a:r>
              <a:rPr lang="en-US" sz="2400" b="1" dirty="0"/>
              <a:t>Awaiting Refresh: </a:t>
            </a:r>
            <a:r>
              <a:rPr lang="en-US" sz="2400" dirty="0"/>
              <a:t>Payroll action or labor redistribution report has been completed. </a:t>
            </a:r>
          </a:p>
          <a:p>
            <a:r>
              <a:rPr lang="en-US" sz="2800" b="1" dirty="0"/>
              <a:t>State:</a:t>
            </a:r>
          </a:p>
          <a:p>
            <a:pPr lvl="1"/>
            <a:r>
              <a:rPr lang="en-US" sz="2400" b="1" dirty="0"/>
              <a:t>Unlocked: </a:t>
            </a:r>
            <a:r>
              <a:rPr lang="en-US" sz="2400" dirty="0"/>
              <a:t>Effort report is available for change or to be acted upon by any member in the routing queue.</a:t>
            </a:r>
          </a:p>
          <a:p>
            <a:pPr lvl="1"/>
            <a:r>
              <a:rPr lang="en-US" sz="2400" b="1" dirty="0"/>
              <a:t>Locked: </a:t>
            </a:r>
            <a:r>
              <a:rPr lang="en-US" sz="2400" dirty="0"/>
              <a:t>Effort report can no longer be updated. </a:t>
            </a:r>
          </a:p>
          <a:p>
            <a:pPr lvl="1"/>
            <a:r>
              <a:rPr lang="en-US" sz="2400" b="1" dirty="0"/>
              <a:t>Changes Submitted: </a:t>
            </a:r>
            <a:r>
              <a:rPr lang="en-US" sz="2400" dirty="0"/>
              <a:t>Changes have been made to the effort report on the effort tab. 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7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5180" y="286603"/>
            <a:ext cx="5390500" cy="1450757"/>
          </a:xfrm>
        </p:spPr>
        <p:txBody>
          <a:bodyPr/>
          <a:lstStyle/>
          <a:p>
            <a:pPr algn="ctr"/>
            <a:r>
              <a:rPr lang="en-US" dirty="0"/>
              <a:t>Log in to Self- Service Banner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DF20D9-542D-45AB-9BC7-DD9E11159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77" y="1870744"/>
            <a:ext cx="9024922" cy="444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8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7D337-5043-4718-8BA1-694EB5C9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8456" y="286603"/>
            <a:ext cx="6627223" cy="845511"/>
          </a:xfrm>
        </p:spPr>
        <p:txBody>
          <a:bodyPr>
            <a:normAutofit/>
          </a:bodyPr>
          <a:lstStyle/>
          <a:p>
            <a:pPr algn="ctr"/>
            <a:r>
              <a:rPr lang="en-US" sz="4300" dirty="0"/>
              <a:t>Print a Report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A9E07-9C50-4CF9-A10D-F0EC8F094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77CF8-99EA-4310-9042-B1F56AADD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12BB21E-D4EE-44EE-BDBD-80313312B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212"/>
            <a:ext cx="12192000" cy="508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733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31BF-6E0C-4B43-95A4-76FAC527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Snagit_PPTF1A5">
            <a:extLst>
              <a:ext uri="{FF2B5EF4-FFF2-40B4-BE49-F238E27FC236}">
                <a16:creationId xmlns:a16="http://schemas.microsoft.com/office/drawing/2014/main" id="{923F95D0-584E-4AC8-8E89-C719B9D54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320" y="184557"/>
            <a:ext cx="10119360" cy="6149131"/>
          </a:xfrm>
        </p:spPr>
      </p:pic>
    </p:spTree>
    <p:extLst>
      <p:ext uri="{BB962C8B-B14F-4D97-AF65-F5344CB8AC3E}">
        <p14:creationId xmlns:p14="http://schemas.microsoft.com/office/powerpoint/2010/main" val="137613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1208" y="286603"/>
            <a:ext cx="6154472" cy="1450757"/>
          </a:xfrm>
        </p:spPr>
        <p:txBody>
          <a:bodyPr/>
          <a:lstStyle/>
          <a:p>
            <a:r>
              <a:rPr lang="en-US" dirty="0"/>
              <a:t>Locked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Once an effort report is in the status of Completed – Locked, all action buttons are removed, and changes cannot be done.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Once certification is complete (Locked), recertification should not occur.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In the rare event that re-certification is necessary, please contact Research Accounting Services.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This requires further review and approval.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EFC61-7A47-4CC6-B158-2F850C653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70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6293" y="221288"/>
            <a:ext cx="6335707" cy="1450757"/>
          </a:xfrm>
        </p:spPr>
        <p:txBody>
          <a:bodyPr>
            <a:normAutofit/>
          </a:bodyPr>
          <a:lstStyle/>
          <a:p>
            <a:r>
              <a:rPr lang="en-US" sz="4400" dirty="0"/>
              <a:t>Effort Reporting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dirty="0"/>
              <a:t>Contacts: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Research Accounting Services: </a:t>
            </a:r>
            <a:r>
              <a:rPr lang="en-US" dirty="0">
                <a:hlinkClick r:id="rId3"/>
              </a:rPr>
              <a:t>RAS@drexel.edu</a:t>
            </a: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Gabrielle Berrios</a:t>
            </a:r>
          </a:p>
          <a:p>
            <a:pPr marL="201168" lvl="1" indent="0">
              <a:buNone/>
            </a:pPr>
            <a:r>
              <a:rPr lang="en-US" dirty="0"/>
              <a:t>	Associate Director, Research Accounting Services</a:t>
            </a:r>
          </a:p>
          <a:p>
            <a:pPr marL="201168" lvl="1" indent="0">
              <a:buNone/>
            </a:pPr>
            <a:r>
              <a:rPr lang="en-US" dirty="0"/>
              <a:t>	E-mail: </a:t>
            </a:r>
            <a:r>
              <a:rPr lang="en-US" dirty="0">
                <a:hlinkClick r:id="rId4"/>
              </a:rPr>
              <a:t>gc33@drexel.edu</a:t>
            </a:r>
            <a:r>
              <a:rPr lang="en-US" dirty="0"/>
              <a:t> </a:t>
            </a:r>
          </a:p>
          <a:p>
            <a:pPr marL="201168" lvl="1" indent="0">
              <a:buNone/>
            </a:pPr>
            <a:r>
              <a:rPr lang="en-US" dirty="0"/>
              <a:t>	Phone: 215-895-1730</a:t>
            </a:r>
          </a:p>
          <a:p>
            <a:pPr marL="201168" lvl="1" indent="0">
              <a:buNone/>
            </a:pPr>
            <a:r>
              <a:rPr lang="en-US" dirty="0"/>
              <a:t>Evgeniya Belokon</a:t>
            </a:r>
          </a:p>
          <a:p>
            <a:pPr marL="201168" lvl="1" indent="0">
              <a:buNone/>
            </a:pPr>
            <a:r>
              <a:rPr lang="en-US" dirty="0"/>
              <a:t>	Senior Financial Analyst, Research Accounting Services</a:t>
            </a:r>
          </a:p>
          <a:p>
            <a:pPr marL="201168" lvl="1" indent="0">
              <a:buNone/>
            </a:pPr>
            <a:r>
              <a:rPr lang="en-US" dirty="0"/>
              <a:t>	E-mail: </a:t>
            </a:r>
            <a:r>
              <a:rPr lang="en-US" dirty="0">
                <a:hlinkClick r:id="rId5"/>
              </a:rPr>
              <a:t>evb29@drexel.edu</a:t>
            </a:r>
            <a:endParaRPr lang="en-US" dirty="0"/>
          </a:p>
          <a:p>
            <a:pPr marL="201168" lvl="1" indent="0">
              <a:buNone/>
            </a:pPr>
            <a:r>
              <a:rPr lang="en-US" dirty="0"/>
              <a:t>	Phone: 215-895-6327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" y="83761"/>
            <a:ext cx="4130398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4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D9BAC-00AB-47E5-A04E-BD2C4422B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758" y="223285"/>
            <a:ext cx="7307098" cy="1520456"/>
          </a:xfrm>
        </p:spPr>
        <p:txBody>
          <a:bodyPr>
            <a:normAutofit/>
          </a:bodyPr>
          <a:lstStyle/>
          <a:p>
            <a:r>
              <a:rPr lang="en-US" dirty="0"/>
              <a:t>Important Update for Signing Into Effort Reporting system: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84E1A-7988-495D-8708-7F172AB4E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29" y="2442387"/>
            <a:ext cx="5451627" cy="26167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8CFC3-D317-4177-BD07-1BF9C6EC5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Beginning September 2020, DrexelVPN is required in order to access Effort Reporting and Labor Redistribution System. If you are trying to use Labor Redistribution/Effort Reporting from off-campus, you must log on to the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Cisco AnyConnect VPN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application to ensure a secure connection to the Drexel Network.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Installation Instructions for the Cisco AnyConnect VPN client can be found here: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https://drexel.edu/it/help/a-z/VPN/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52D808-658F-4F66-8CD9-6CA62F2B7D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4" y="307659"/>
            <a:ext cx="4127350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276" y="61183"/>
            <a:ext cx="7553324" cy="1676177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Select “Effort Reporting” link under Administrative Tools and Resources section of the Employee Main Menu tab</a:t>
            </a:r>
            <a:br>
              <a:rPr lang="en-US" sz="3200" dirty="0"/>
            </a:b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1B4899-676D-4EEF-BFDC-6E44168BD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735" y="1737360"/>
            <a:ext cx="7553324" cy="456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3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9498DFD-39B3-42B9-B949-15105A2B9D82}"/>
              </a:ext>
            </a:extLst>
          </p:cNvPr>
          <p:cNvSpPr txBox="1"/>
          <p:nvPr/>
        </p:nvSpPr>
        <p:spPr>
          <a:xfrm>
            <a:off x="4265381" y="113889"/>
            <a:ext cx="7658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+mj-lt"/>
              </a:rPr>
              <a:t>Select “Review or Certify Reports” tab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F4E684-8479-403C-B0D5-CD5B49E7D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3" y="189260"/>
            <a:ext cx="4130398" cy="126503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A9E9254-BD44-481A-8719-5FD988E95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3" y="1733108"/>
            <a:ext cx="11922034" cy="451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45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F0021A-6025-47F5-B3F4-B2F59FD0767E}"/>
              </a:ext>
            </a:extLst>
          </p:cNvPr>
          <p:cNvSpPr txBox="1"/>
          <p:nvPr/>
        </p:nvSpPr>
        <p:spPr>
          <a:xfrm>
            <a:off x="4170011" y="604483"/>
            <a:ext cx="7630103" cy="7540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300" dirty="0">
                <a:latin typeface="+mj-lt"/>
              </a:rPr>
              <a:t>Open “Advanced Search” menu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35E2AC-B698-458A-8329-47057BC3E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1F12E3D-E0A1-40B7-8666-E232C8EC7D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2" y="1531089"/>
            <a:ext cx="10898372" cy="472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173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8C055-5B95-4F24-B6B2-494EE97B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014" y="1"/>
            <a:ext cx="7379036" cy="12650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/>
              <a:t>Select “Chart of Account Code”- D or S, and “Status” Under Review from the menu (you may filter further on grant/ID/name or effort period), click “Go”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96B36-ED2C-418C-95B0-5C325B3DD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3C58F8-41E5-44D2-B75D-073294555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DC7817E-9CDC-4EDA-99FB-279608DCE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8" y="1326213"/>
            <a:ext cx="11947451" cy="500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999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2DD1-B172-4C30-A3DF-2DCD7A08F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2CF93-4322-4A9C-A433-A4F6EC06A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2E3DC90-B28A-4CCE-A208-B119BE194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3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930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228" y="286603"/>
            <a:ext cx="4944451" cy="1450757"/>
          </a:xfrm>
        </p:spPr>
        <p:txBody>
          <a:bodyPr/>
          <a:lstStyle/>
          <a:p>
            <a:r>
              <a:rPr lang="en-US" dirty="0"/>
              <a:t>Certifier: </a:t>
            </a:r>
            <a:br>
              <a:rPr lang="en-US" dirty="0"/>
            </a:br>
            <a:r>
              <a:rPr lang="en-US" dirty="0"/>
              <a:t>Certify Effort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3783" y="928967"/>
            <a:ext cx="1483663" cy="1660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7235" y="5637286"/>
            <a:ext cx="1204331" cy="1561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28457" y="0"/>
            <a:ext cx="244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Effort Report: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9528" y="4609576"/>
            <a:ext cx="328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‘Certify’ if effort is CORRECT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C74779-0FA8-4CA6-A8EF-37C479587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732074-4300-412E-BB46-4D9E4ECA5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0"/>
            <a:ext cx="12192000" cy="630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4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8339</TotalTime>
  <Words>783</Words>
  <Application>Microsoft Office PowerPoint</Application>
  <PresentationFormat>Widescreen</PresentationFormat>
  <Paragraphs>88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Times New Roman</vt:lpstr>
      <vt:lpstr>Wingdings</vt:lpstr>
      <vt:lpstr>Retrospect</vt:lpstr>
      <vt:lpstr>Effort Reporting – Navigating the System as a Pre-Reviewer</vt:lpstr>
      <vt:lpstr>Log in to Self- Service Banner</vt:lpstr>
      <vt:lpstr>Important Update for Signing Into Effort Reporting system: </vt:lpstr>
      <vt:lpstr>Select “Effort Reporting” link under Administrative Tools and Resources section of the Employee Main Menu tab </vt:lpstr>
      <vt:lpstr>PowerPoint Presentation</vt:lpstr>
      <vt:lpstr>PowerPoint Presentation</vt:lpstr>
      <vt:lpstr>Select “Chart of Account Code”- D or S, and “Status” Under Review from the menu (you may filter further on grant/ID/name or effort period), click “Go”</vt:lpstr>
      <vt:lpstr>PowerPoint Presentation</vt:lpstr>
      <vt:lpstr>Certifier:  Certify Effort</vt:lpstr>
      <vt:lpstr>PowerPoint Presentation</vt:lpstr>
      <vt:lpstr>PowerPoint Presentation</vt:lpstr>
      <vt:lpstr>PowerPoint Presentation</vt:lpstr>
      <vt:lpstr>Pre-Reviewer: Incorrect Effort Report </vt:lpstr>
      <vt:lpstr>Pre-Reviewer: Mistake</vt:lpstr>
      <vt:lpstr>Effort Reporting Additional Information: Useful Tabs on the Effort Report</vt:lpstr>
      <vt:lpstr>Effort Reporting Additional Information Useful Tabs on the Effort Report: Pay Period Summary</vt:lpstr>
      <vt:lpstr>Effort Reporting Additional Information Useful Tabs on the Effort Report Comments Tab</vt:lpstr>
      <vt:lpstr>Effort Reporting Additional Information Useful Tabs on the Effort Report: Routing Queue</vt:lpstr>
      <vt:lpstr>Effort Reporting Additional Information: Types of Status/State in Pre-Reviewer’s List of Effort Reports</vt:lpstr>
      <vt:lpstr>Print a Report</vt:lpstr>
      <vt:lpstr>PowerPoint Presentation</vt:lpstr>
      <vt:lpstr>Locked Records</vt:lpstr>
      <vt:lpstr>Effort Reporting Contacts</vt:lpstr>
    </vt:vector>
  </TitlesOfParts>
  <Company>Drexel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Brochetti,Janice</dc:creator>
  <cp:lastModifiedBy>Belokon,Evgeniya</cp:lastModifiedBy>
  <cp:revision>469</cp:revision>
  <cp:lastPrinted>2016-04-01T12:50:16Z</cp:lastPrinted>
  <dcterms:created xsi:type="dcterms:W3CDTF">2016-03-09T17:17:52Z</dcterms:created>
  <dcterms:modified xsi:type="dcterms:W3CDTF">2020-12-07T19:08:09Z</dcterms:modified>
</cp:coreProperties>
</file>