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468" r:id="rId2"/>
    <p:sldId id="519" r:id="rId3"/>
    <p:sldId id="530" r:id="rId4"/>
    <p:sldId id="520" r:id="rId5"/>
    <p:sldId id="275" r:id="rId6"/>
    <p:sldId id="491" r:id="rId7"/>
    <p:sldId id="492" r:id="rId8"/>
    <p:sldId id="482" r:id="rId9"/>
    <p:sldId id="332" r:id="rId10"/>
    <p:sldId id="333" r:id="rId11"/>
    <p:sldId id="528" r:id="rId12"/>
    <p:sldId id="485" r:id="rId13"/>
    <p:sldId id="508" r:id="rId14"/>
    <p:sldId id="531" r:id="rId15"/>
    <p:sldId id="532" r:id="rId16"/>
    <p:sldId id="533" r:id="rId17"/>
    <p:sldId id="297" r:id="rId18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B1E0BB-C960-49AD-ABED-40D7BDBA78FD}">
          <p14:sldIdLst>
            <p14:sldId id="468"/>
            <p14:sldId id="519"/>
            <p14:sldId id="530"/>
            <p14:sldId id="520"/>
            <p14:sldId id="275"/>
            <p14:sldId id="491"/>
            <p14:sldId id="492"/>
            <p14:sldId id="482"/>
            <p14:sldId id="332"/>
            <p14:sldId id="333"/>
            <p14:sldId id="528"/>
            <p14:sldId id="485"/>
            <p14:sldId id="508"/>
            <p14:sldId id="531"/>
            <p14:sldId id="532"/>
            <p14:sldId id="533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o,Patricia" initials="R" lastIdx="4" clrIdx="0">
    <p:extLst>
      <p:ext uri="{19B8F6BF-5375-455C-9EA6-DF929625EA0E}">
        <p15:presenceInfo xmlns:p15="http://schemas.microsoft.com/office/powerpoint/2012/main" userId="S-1-5-21-683943941-1419459275-927750060-225448" providerId="AD"/>
      </p:ext>
    </p:extLst>
  </p:cmAuthor>
  <p:cmAuthor id="2" name="LeBlanc,Christopher" initials="L" lastIdx="0" clrIdx="1">
    <p:extLst>
      <p:ext uri="{19B8F6BF-5375-455C-9EA6-DF929625EA0E}">
        <p15:presenceInfo xmlns:p15="http://schemas.microsoft.com/office/powerpoint/2012/main" userId="S-1-5-21-683943941-1419459275-927750060-220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CC"/>
    <a:srgbClr val="DD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5300" autoAdjust="0"/>
  </p:normalViewPr>
  <p:slideViewPr>
    <p:cSldViewPr snapToGrid="0">
      <p:cViewPr varScale="1">
        <p:scale>
          <a:sx n="34" d="100"/>
          <a:sy n="34" d="100"/>
        </p:scale>
        <p:origin x="72" y="96"/>
      </p:cViewPr>
      <p:guideLst/>
    </p:cSldViewPr>
  </p:slideViewPr>
  <p:outlineViewPr>
    <p:cViewPr>
      <p:scale>
        <a:sx n="33" d="100"/>
        <a:sy n="33" d="100"/>
      </p:scale>
      <p:origin x="0" y="-98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"/>
    </p:cViewPr>
  </p:sorterViewPr>
  <p:notesViewPr>
    <p:cSldViewPr snapToGrid="0">
      <p:cViewPr varScale="1">
        <p:scale>
          <a:sx n="88" d="100"/>
          <a:sy n="88" d="100"/>
        </p:scale>
        <p:origin x="305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2298" tIns="46150" rIns="92298" bIns="46150" rtlCol="0"/>
          <a:lstStyle>
            <a:lvl1pPr algn="r">
              <a:defRPr sz="1200"/>
            </a:lvl1pPr>
          </a:lstStyle>
          <a:p>
            <a:fld id="{A212F4BC-7801-499D-AF7A-9A07A62A723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8" tIns="46150" rIns="92298" bIns="46150" rtlCol="0" anchor="b"/>
          <a:lstStyle>
            <a:lvl1pPr algn="r">
              <a:defRPr sz="1200"/>
            </a:lvl1pPr>
          </a:lstStyle>
          <a:p>
            <a:fld id="{52A81167-E99B-4C61-B30D-39A838471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4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3" y="2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08721B26-F0C0-4441-AB81-F72D3FF7A95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44723"/>
            <a:ext cx="5608954" cy="3636449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854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3" y="8772854"/>
            <a:ext cx="3037523" cy="463221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C4D264B-53BE-488C-8E39-AF039869B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81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81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74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61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59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3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D264B-53BE-488C-8E39-AF039869BB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71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1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0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D264B-53BE-488C-8E39-AF039869BB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8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4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8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6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3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7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2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S@drexel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evb29@drexel.edu" TargetMode="External"/><Relationship Id="rId4" Type="http://schemas.openxmlformats.org/officeDocument/2006/relationships/hyperlink" Target="mailto:gc33@drexel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rexel.edu/it/help/a-z/VPN/" TargetMode="External"/><Relationship Id="rId4" Type="http://schemas.openxmlformats.org/officeDocument/2006/relationships/hyperlink" Target="http://drexel.edu/irt/connect/vp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834068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/>
              <a:t>Effort Reporting – Navigating the System as an Alternate Certifier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5" y="4505810"/>
            <a:ext cx="11372849" cy="1143000"/>
          </a:xfrm>
        </p:spPr>
        <p:txBody>
          <a:bodyPr/>
          <a:lstStyle/>
          <a:p>
            <a:r>
              <a:rPr lang="en-US" dirty="0"/>
              <a:t>A guide to the Drexel self-service banner effort reporting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292" y="286603"/>
            <a:ext cx="6193387" cy="1450757"/>
          </a:xfrm>
        </p:spPr>
        <p:txBody>
          <a:bodyPr/>
          <a:lstStyle/>
          <a:p>
            <a:r>
              <a:rPr lang="en-US" dirty="0"/>
              <a:t>Certifier: Certify</a:t>
            </a:r>
          </a:p>
        </p:txBody>
      </p:sp>
      <p:sp>
        <p:nvSpPr>
          <p:cNvPr id="6" name="Down Arrow 5"/>
          <p:cNvSpPr/>
          <p:nvPr/>
        </p:nvSpPr>
        <p:spPr>
          <a:xfrm>
            <a:off x="10700799" y="3429000"/>
            <a:ext cx="613317" cy="21410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2060" y="3651348"/>
            <a:ext cx="880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(Once the certifier agrees and submits the effort report, the effort certification process is complete, and the record is locked)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B70BD-A644-445C-ACA0-D0E72ACD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63AE89-3343-459C-AF20-CDC043AD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" y="159013"/>
            <a:ext cx="11536326" cy="60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D1A7-43EF-4670-BC5A-01B52471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3BD1-DFF4-469F-B0F0-BDAFE0AA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30D9A-C72A-4F5D-9807-A598AC88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" y="-81546"/>
            <a:ext cx="11890560" cy="635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5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795" y="246262"/>
            <a:ext cx="5635826" cy="1450757"/>
          </a:xfrm>
        </p:spPr>
        <p:txBody>
          <a:bodyPr/>
          <a:lstStyle/>
          <a:p>
            <a:r>
              <a:rPr lang="en-US" dirty="0"/>
              <a:t>Alternate Certifier: Incorrect Effort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If the Effort Report is not correct,  do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select “Certify.”</a:t>
            </a:r>
          </a:p>
          <a:p>
            <a:pPr lvl="1"/>
            <a:r>
              <a:rPr lang="en-US" sz="2800" dirty="0"/>
              <a:t>Instead, send an email with the desired changes to the pre-reviewer (if you are unsure of who the pre-reviewer is for an effort report, you may check this in the ‘Routing Queue’ tab on the left side of the effort report)</a:t>
            </a:r>
          </a:p>
          <a:p>
            <a:r>
              <a:rPr lang="en-US" sz="3200" dirty="0"/>
              <a:t>The pre-reviewer will then submit the change and the effort report will be recreated to reflect your desired changes. Communicate with the pre-reviewer to find out when the change has been made so that you can go back in to certify.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7" y="286603"/>
            <a:ext cx="6703423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Information: Types of Status/State in Pre-Reviewer’s List of Effort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Status:</a:t>
            </a:r>
          </a:p>
          <a:p>
            <a:pPr lvl="1"/>
            <a:r>
              <a:rPr lang="en-US" sz="2400" b="1" dirty="0"/>
              <a:t>Under Review: </a:t>
            </a:r>
            <a:r>
              <a:rPr lang="en-US" sz="2400" dirty="0"/>
              <a:t>Effort report has been created and is ready to view.</a:t>
            </a:r>
          </a:p>
          <a:p>
            <a:pPr lvl="1"/>
            <a:r>
              <a:rPr lang="en-US" sz="2400" b="1" dirty="0"/>
              <a:t>Awaiting Certification: </a:t>
            </a:r>
            <a:r>
              <a:rPr lang="en-US" sz="2400" dirty="0"/>
              <a:t>Effort report is ready to be certified.</a:t>
            </a:r>
          </a:p>
          <a:p>
            <a:pPr lvl="1"/>
            <a:r>
              <a:rPr lang="en-US" sz="2400" b="1" dirty="0"/>
              <a:t>Completed: </a:t>
            </a:r>
            <a:r>
              <a:rPr lang="en-US" sz="2400" dirty="0"/>
              <a:t>Effort report has been certified and is complete.</a:t>
            </a:r>
          </a:p>
          <a:p>
            <a:pPr lvl="1"/>
            <a:r>
              <a:rPr lang="en-US" sz="2400" b="1" dirty="0"/>
              <a:t>Awaiting Refresh: </a:t>
            </a:r>
            <a:r>
              <a:rPr lang="en-US" sz="2400" dirty="0"/>
              <a:t>Payroll action or labor redistribution report has been completed. </a:t>
            </a:r>
          </a:p>
          <a:p>
            <a:r>
              <a:rPr lang="en-US" sz="2800" b="1" dirty="0"/>
              <a:t>State:</a:t>
            </a:r>
          </a:p>
          <a:p>
            <a:pPr lvl="1"/>
            <a:r>
              <a:rPr lang="en-US" sz="2400" b="1" dirty="0"/>
              <a:t>Unlocked: </a:t>
            </a:r>
            <a:r>
              <a:rPr lang="en-US" sz="2400" dirty="0"/>
              <a:t>Effort report is available for change or to be acted upon by any member in the routing queue.</a:t>
            </a:r>
          </a:p>
          <a:p>
            <a:pPr lvl="1"/>
            <a:r>
              <a:rPr lang="en-US" sz="2400" b="1" dirty="0"/>
              <a:t>Locked: </a:t>
            </a:r>
            <a:r>
              <a:rPr lang="en-US" sz="2400" dirty="0"/>
              <a:t>Effort report can no longer be updated. </a:t>
            </a:r>
          </a:p>
          <a:p>
            <a:pPr lvl="1"/>
            <a:r>
              <a:rPr lang="en-US" sz="2400" b="1" dirty="0"/>
              <a:t>Changes Submitted: </a:t>
            </a:r>
            <a:r>
              <a:rPr lang="en-US" sz="2400" dirty="0"/>
              <a:t>Changes have been made to the effort report on the effort tab.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" y="188773"/>
            <a:ext cx="4130398" cy="126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47" y="34592"/>
            <a:ext cx="7262685" cy="145075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Effort Reporting Additional Information Useful Tabs on the Effort Report:</a:t>
            </a:r>
            <a:br>
              <a:rPr lang="en-US" sz="3200" dirty="0"/>
            </a:br>
            <a:r>
              <a:rPr lang="en-US" sz="3200" b="1" dirty="0"/>
              <a:t>Pay Period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A2D6D7-850C-4EF5-AE0C-C4FD16015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451BA08-50FD-4662-B65A-62AAC17D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803"/>
            <a:ext cx="12192000" cy="49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6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487" y="0"/>
            <a:ext cx="7384605" cy="145075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</a:t>
            </a:r>
            <a:br>
              <a:rPr lang="en-US" sz="3600" dirty="0"/>
            </a:br>
            <a:r>
              <a:rPr lang="en-US" sz="3600" b="1" dirty="0"/>
              <a:t>Comments Tab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A64DB4-8786-4FC3-8296-3F2EA785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EAD2D7-A585-4CEB-9430-8E9792E3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213"/>
            <a:ext cx="12191999" cy="51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0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154304-3BCE-415C-9F6C-4CA30F066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BF7EB-BACC-4AD8-B2B4-D3ED5F5E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611" y="0"/>
            <a:ext cx="7648575" cy="154119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Effort Reporting Additional Information Useful Tabs on the Effort Report:</a:t>
            </a:r>
            <a:br>
              <a:rPr lang="en-US" sz="3600" dirty="0"/>
            </a:br>
            <a:r>
              <a:rPr lang="en-US" sz="3600" b="1" dirty="0"/>
              <a:t>Routing Queue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409DC-8134-460E-ADA8-3F4CD1181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06EDF8-4D38-459B-9019-566F09C6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4764"/>
            <a:ext cx="12191999" cy="49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2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293" y="221288"/>
            <a:ext cx="6335707" cy="1450757"/>
          </a:xfrm>
        </p:spPr>
        <p:txBody>
          <a:bodyPr>
            <a:normAutofit/>
          </a:bodyPr>
          <a:lstStyle/>
          <a:p>
            <a:r>
              <a:rPr lang="en-US" sz="4400" dirty="0"/>
              <a:t>Effort Reporting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/>
              <a:t>Contacts: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Research Accounting Services: </a:t>
            </a:r>
            <a:r>
              <a:rPr lang="en-US" dirty="0">
                <a:hlinkClick r:id="rId3"/>
              </a:rPr>
              <a:t>RAS@drexel.edu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Gabrielle Berrios</a:t>
            </a:r>
          </a:p>
          <a:p>
            <a:pPr marL="201168" lvl="1" indent="0">
              <a:buNone/>
            </a:pPr>
            <a:r>
              <a:rPr lang="en-US" dirty="0"/>
              <a:t>	Associate Director, Research Accounting Services</a:t>
            </a:r>
          </a:p>
          <a:p>
            <a:pPr marL="201168" lvl="1" indent="0">
              <a:buNone/>
            </a:pPr>
            <a:r>
              <a:rPr lang="en-US" dirty="0"/>
              <a:t>	E-mail: </a:t>
            </a:r>
            <a:r>
              <a:rPr lang="en-US" dirty="0">
                <a:hlinkClick r:id="rId4"/>
              </a:rPr>
              <a:t>gc33@drexel.edu</a:t>
            </a:r>
            <a:r>
              <a:rPr lang="en-US" dirty="0"/>
              <a:t> </a:t>
            </a:r>
          </a:p>
          <a:p>
            <a:pPr marL="201168" lvl="1" indent="0">
              <a:buNone/>
            </a:pPr>
            <a:r>
              <a:rPr lang="en-US" dirty="0"/>
              <a:t>	Phone: 215-895-1730</a:t>
            </a:r>
          </a:p>
          <a:p>
            <a:pPr marL="201168" lvl="1" indent="0">
              <a:buNone/>
            </a:pPr>
            <a:r>
              <a:rPr lang="en-US" dirty="0"/>
              <a:t>Evgeniya Belokon</a:t>
            </a:r>
          </a:p>
          <a:p>
            <a:pPr marL="201168" lvl="1" indent="0">
              <a:buNone/>
            </a:pPr>
            <a:r>
              <a:rPr lang="en-US" dirty="0"/>
              <a:t>	Senior Financial Analyst, Research Accounting Services</a:t>
            </a:r>
          </a:p>
          <a:p>
            <a:pPr marL="201168" lvl="1" indent="0">
              <a:buNone/>
            </a:pPr>
            <a:r>
              <a:rPr lang="en-US" dirty="0"/>
              <a:t>	E-mail: </a:t>
            </a:r>
            <a:r>
              <a:rPr lang="en-US" dirty="0">
                <a:hlinkClick r:id="rId5"/>
              </a:rPr>
              <a:t>evb29@drexel.edu</a:t>
            </a:r>
            <a:endParaRPr lang="en-US" dirty="0"/>
          </a:p>
          <a:p>
            <a:pPr marL="201168" lvl="1" indent="0">
              <a:buNone/>
            </a:pPr>
            <a:r>
              <a:rPr lang="en-US" dirty="0"/>
              <a:t>	Phone: 215-895-6327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" y="83761"/>
            <a:ext cx="4130398" cy="12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180" y="286603"/>
            <a:ext cx="5390500" cy="1450757"/>
          </a:xfrm>
        </p:spPr>
        <p:txBody>
          <a:bodyPr/>
          <a:lstStyle/>
          <a:p>
            <a:pPr algn="ctr"/>
            <a:r>
              <a:rPr lang="en-US" dirty="0"/>
              <a:t>Log in to Self- Service Banner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E24E15B-C58E-4EBB-83F8-94695277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7" y="1852246"/>
            <a:ext cx="9167446" cy="446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D9BAC-00AB-47E5-A04E-BD2C4422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758" y="223285"/>
            <a:ext cx="7307098" cy="1520456"/>
          </a:xfrm>
        </p:spPr>
        <p:txBody>
          <a:bodyPr>
            <a:normAutofit/>
          </a:bodyPr>
          <a:lstStyle/>
          <a:p>
            <a:r>
              <a:rPr lang="en-US" dirty="0"/>
              <a:t>Important Update for Signing Into Effort Reporting system: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84E1A-7988-495D-8708-7F172AB4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29" y="2442387"/>
            <a:ext cx="5451627" cy="26167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CFC3-D317-4177-BD07-1BF9C6EC5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Beginning September 2020, DrexelVPN is required in order to access Effort Reporting and Labor Redistribution System. If you are trying to use Labor Redistribution/Effort Reporting from off-campus, you must log on to the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Cisco AnyConnect VPN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application to ensure a secure connection to the Drexel Network.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Installation Instructions for the Cisco AnyConnect VPN client can be found here: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https://drexel.edu/it/help/a-z/VPN/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2D808-658F-4F66-8CD9-6CA62F2B7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" y="307659"/>
            <a:ext cx="412735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276" y="61183"/>
            <a:ext cx="7553324" cy="1676177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Select “Effort Reporting” link under Administrative Tools and Resources section of Employee menu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840EF-192C-4F4B-9E1B-3DAAEE299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04" y="1737360"/>
            <a:ext cx="9349484" cy="456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1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9498DFD-39B3-42B9-B949-15105A2B9D82}"/>
              </a:ext>
            </a:extLst>
          </p:cNvPr>
          <p:cNvSpPr txBox="1"/>
          <p:nvPr/>
        </p:nvSpPr>
        <p:spPr>
          <a:xfrm>
            <a:off x="4265381" y="113889"/>
            <a:ext cx="7658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Select “Review or Certify Reports” tab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4E684-8479-403C-B0D5-CD5B49E7D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3" y="189260"/>
            <a:ext cx="4130398" cy="126503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A9E9254-BD44-481A-8719-5FD988E9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3" y="1733108"/>
            <a:ext cx="11922034" cy="451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4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F0021A-6025-47F5-B3F4-B2F59FD0767E}"/>
              </a:ext>
            </a:extLst>
          </p:cNvPr>
          <p:cNvSpPr txBox="1"/>
          <p:nvPr/>
        </p:nvSpPr>
        <p:spPr>
          <a:xfrm>
            <a:off x="4215212" y="273623"/>
            <a:ext cx="763010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Open “Advanced Search”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5E2AC-B698-458A-8329-47057BC3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1F12E3D-E0A1-40B7-8666-E232C8EC7D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2" y="1326213"/>
            <a:ext cx="11663916" cy="492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7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C055-5B95-4F24-B6B2-494EE97B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272" y="11036"/>
            <a:ext cx="7379036" cy="12077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Select “Chart of Account Code” – D or S, and “Status” Awaiting Certification from the menu (you may filter further on grant/ID/name or effort period), click “Go”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96B36-ED2C-418C-95B0-5C325B3D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4" y="61183"/>
            <a:ext cx="4130398" cy="126503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C58F8-41E5-44D2-B75D-07329455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582714-9D6F-479C-94BF-57EABD95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213"/>
            <a:ext cx="12192000" cy="516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9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-65267"/>
            <a:ext cx="10261534" cy="928310"/>
          </a:xfrm>
        </p:spPr>
        <p:txBody>
          <a:bodyPr>
            <a:normAutofit/>
          </a:bodyPr>
          <a:lstStyle/>
          <a:p>
            <a:r>
              <a:rPr lang="en-US" sz="4400" dirty="0"/>
              <a:t>Alternate Certifier: Reports Populate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4128" y="3184082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128" y="3428999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14128" y="3695204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4128" y="3970125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12787" y="4216982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12787" y="4479102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2787" y="4738760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12787" y="5019723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12787" y="5282948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12787" y="5541103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12787" y="5797802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12787" y="6066024"/>
            <a:ext cx="1984866" cy="66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B748519-BDF4-47F1-A564-25E5EE6D0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0C0D9A-1E9C-4007-AEF8-8F5C1DCB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043"/>
            <a:ext cx="12192000" cy="547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228" y="286603"/>
            <a:ext cx="4944451" cy="1450757"/>
          </a:xfrm>
        </p:spPr>
        <p:txBody>
          <a:bodyPr/>
          <a:lstStyle/>
          <a:p>
            <a:r>
              <a:rPr lang="en-US" dirty="0"/>
              <a:t>Certifier: </a:t>
            </a:r>
            <a:br>
              <a:rPr lang="en-US" dirty="0"/>
            </a:br>
            <a:r>
              <a:rPr lang="en-US" dirty="0"/>
              <a:t>Certify Effort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3783" y="928967"/>
            <a:ext cx="1483663" cy="1660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235" y="5637286"/>
            <a:ext cx="1204331" cy="1561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8457" y="0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Effort Report: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9528" y="4609576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‘Certify’ if effort is CORRECT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3B3761-2D62-43B8-B8FF-81CBEFA47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4487A7-FB6A-4443-A6FB-322A3CC0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6115</TotalTime>
  <Words>575</Words>
  <Application>Microsoft Office PowerPoint</Application>
  <PresentationFormat>Widescreen</PresentationFormat>
  <Paragraphs>63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Effort Reporting – Navigating the System as an Alternate Certifier</vt:lpstr>
      <vt:lpstr>Log in to Self- Service Banner</vt:lpstr>
      <vt:lpstr>Important Update for Signing Into Effort Reporting system: </vt:lpstr>
      <vt:lpstr>Select “Effort Reporting” link under Administrative Tools and Resources section of Employee menu</vt:lpstr>
      <vt:lpstr>PowerPoint Presentation</vt:lpstr>
      <vt:lpstr>PowerPoint Presentation</vt:lpstr>
      <vt:lpstr>Select “Chart of Account Code” – D or S, and “Status” Awaiting Certification from the menu (you may filter further on grant/ID/name or effort period), click “Go”</vt:lpstr>
      <vt:lpstr>Alternate Certifier: Reports Populate</vt:lpstr>
      <vt:lpstr>Certifier:  Certify Effort</vt:lpstr>
      <vt:lpstr>Certifier: Certify</vt:lpstr>
      <vt:lpstr>PowerPoint Presentation</vt:lpstr>
      <vt:lpstr>Alternate Certifier: Incorrect Effort Report </vt:lpstr>
      <vt:lpstr>Effort Reporting Additional Information: Types of Status/State in Pre-Reviewer’s List of Effort Reports</vt:lpstr>
      <vt:lpstr>Effort Reporting Additional Information Useful Tabs on the Effort Report: Pay Period Summary</vt:lpstr>
      <vt:lpstr>Effort Reporting Additional Information Useful Tabs on the Effort Report Comments Tab</vt:lpstr>
      <vt:lpstr>Effort Reporting Additional Information Useful Tabs on the Effort Report: Routing Queue</vt:lpstr>
      <vt:lpstr>Effort Reporting Contacts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Brochetti,Janice</dc:creator>
  <cp:lastModifiedBy>Belokon,Evgeniya</cp:lastModifiedBy>
  <cp:revision>420</cp:revision>
  <cp:lastPrinted>2016-04-01T12:50:16Z</cp:lastPrinted>
  <dcterms:created xsi:type="dcterms:W3CDTF">2016-03-09T17:17:52Z</dcterms:created>
  <dcterms:modified xsi:type="dcterms:W3CDTF">2020-12-07T20:00:36Z</dcterms:modified>
</cp:coreProperties>
</file>