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notesMasterIdLst>
    <p:notesMasterId r:id="rId54"/>
  </p:notesMasterIdLst>
  <p:handoutMasterIdLst>
    <p:handoutMasterId r:id="rId55"/>
  </p:handoutMasterIdLst>
  <p:sldIdLst>
    <p:sldId id="401" r:id="rId2"/>
    <p:sldId id="257" r:id="rId3"/>
    <p:sldId id="530" r:id="rId4"/>
    <p:sldId id="531" r:id="rId5"/>
    <p:sldId id="289" r:id="rId6"/>
    <p:sldId id="294" r:id="rId7"/>
    <p:sldId id="266" r:id="rId8"/>
    <p:sldId id="298" r:id="rId9"/>
    <p:sldId id="263" r:id="rId10"/>
    <p:sldId id="265" r:id="rId11"/>
    <p:sldId id="268" r:id="rId12"/>
    <p:sldId id="418" r:id="rId13"/>
    <p:sldId id="434" r:id="rId14"/>
    <p:sldId id="301" r:id="rId15"/>
    <p:sldId id="435" r:id="rId16"/>
    <p:sldId id="536" r:id="rId17"/>
    <p:sldId id="436" r:id="rId18"/>
    <p:sldId id="543" r:id="rId19"/>
    <p:sldId id="544" r:id="rId20"/>
    <p:sldId id="333" r:id="rId21"/>
    <p:sldId id="540" r:id="rId22"/>
    <p:sldId id="541" r:id="rId23"/>
    <p:sldId id="341" r:id="rId24"/>
    <p:sldId id="316" r:id="rId25"/>
    <p:sldId id="516" r:id="rId26"/>
    <p:sldId id="542" r:id="rId27"/>
    <p:sldId id="532" r:id="rId28"/>
    <p:sldId id="533" r:id="rId29"/>
    <p:sldId id="468" r:id="rId30"/>
    <p:sldId id="519" r:id="rId31"/>
    <p:sldId id="520" r:id="rId32"/>
    <p:sldId id="537" r:id="rId33"/>
    <p:sldId id="538" r:id="rId34"/>
    <p:sldId id="492" r:id="rId35"/>
    <p:sldId id="482" r:id="rId36"/>
    <p:sldId id="332" r:id="rId37"/>
    <p:sldId id="545" r:id="rId38"/>
    <p:sldId id="546" r:id="rId39"/>
    <p:sldId id="485" r:id="rId40"/>
    <p:sldId id="446" r:id="rId41"/>
    <p:sldId id="448" r:id="rId42"/>
    <p:sldId id="447" r:id="rId43"/>
    <p:sldId id="527" r:id="rId44"/>
    <p:sldId id="547" r:id="rId45"/>
    <p:sldId id="528" r:id="rId46"/>
    <p:sldId id="488" r:id="rId47"/>
    <p:sldId id="529" r:id="rId48"/>
    <p:sldId id="292" r:id="rId49"/>
    <p:sldId id="293" r:id="rId50"/>
    <p:sldId id="297" r:id="rId51"/>
    <p:sldId id="382" r:id="rId52"/>
    <p:sldId id="381" r:id="rId53"/>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C4A28D-DF14-494F-860A-B1F9738B492D}">
          <p14:sldIdLst>
            <p14:sldId id="401"/>
            <p14:sldId id="257"/>
            <p14:sldId id="530"/>
            <p14:sldId id="531"/>
            <p14:sldId id="289"/>
            <p14:sldId id="294"/>
            <p14:sldId id="266"/>
            <p14:sldId id="298"/>
            <p14:sldId id="263"/>
            <p14:sldId id="265"/>
            <p14:sldId id="268"/>
            <p14:sldId id="418"/>
            <p14:sldId id="434"/>
            <p14:sldId id="301"/>
            <p14:sldId id="435"/>
            <p14:sldId id="536"/>
            <p14:sldId id="436"/>
            <p14:sldId id="543"/>
            <p14:sldId id="544"/>
            <p14:sldId id="333"/>
            <p14:sldId id="540"/>
            <p14:sldId id="541"/>
            <p14:sldId id="341"/>
            <p14:sldId id="316"/>
            <p14:sldId id="516"/>
            <p14:sldId id="542"/>
            <p14:sldId id="532"/>
            <p14:sldId id="533"/>
            <p14:sldId id="468"/>
            <p14:sldId id="519"/>
            <p14:sldId id="520"/>
            <p14:sldId id="537"/>
            <p14:sldId id="538"/>
            <p14:sldId id="492"/>
            <p14:sldId id="482"/>
            <p14:sldId id="332"/>
            <p14:sldId id="545"/>
            <p14:sldId id="546"/>
            <p14:sldId id="485"/>
            <p14:sldId id="446"/>
            <p14:sldId id="448"/>
            <p14:sldId id="447"/>
            <p14:sldId id="527"/>
            <p14:sldId id="547"/>
            <p14:sldId id="528"/>
            <p14:sldId id="488"/>
            <p14:sldId id="529"/>
            <p14:sldId id="292"/>
            <p14:sldId id="293"/>
            <p14:sldId id="297"/>
            <p14:sldId id="382"/>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o,Patricia" initials="R" lastIdx="4" clrIdx="0">
    <p:extLst>
      <p:ext uri="{19B8F6BF-5375-455C-9EA6-DF929625EA0E}">
        <p15:presenceInfo xmlns:p15="http://schemas.microsoft.com/office/powerpoint/2012/main" userId="S-1-5-21-683943941-1419459275-927750060-225448" providerId="AD"/>
      </p:ext>
    </p:extLst>
  </p:cmAuthor>
  <p:cmAuthor id="2" name="LeBlanc,Christopher" initials="L" lastIdx="0" clrIdx="1">
    <p:extLst>
      <p:ext uri="{19B8F6BF-5375-455C-9EA6-DF929625EA0E}">
        <p15:presenceInfo xmlns:p15="http://schemas.microsoft.com/office/powerpoint/2012/main" userId="S-1-5-21-683943941-1419459275-927750060-220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CC"/>
    <a:srgbClr val="DD1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8" autoAdjust="0"/>
    <p:restoredTop sz="95300" autoAdjust="0"/>
  </p:normalViewPr>
  <p:slideViewPr>
    <p:cSldViewPr snapToGrid="0">
      <p:cViewPr varScale="1">
        <p:scale>
          <a:sx n="62" d="100"/>
          <a:sy n="62" d="100"/>
        </p:scale>
        <p:origin x="688" y="56"/>
      </p:cViewPr>
      <p:guideLst/>
    </p:cSldViewPr>
  </p:slideViewPr>
  <p:outlineViewPr>
    <p:cViewPr>
      <p:scale>
        <a:sx n="33" d="100"/>
        <a:sy n="33" d="100"/>
      </p:scale>
      <p:origin x="0" y="-9804"/>
    </p:cViewPr>
  </p:outlineViewPr>
  <p:notesTextViewPr>
    <p:cViewPr>
      <p:scale>
        <a:sx n="1" d="1"/>
        <a:sy n="1" d="1"/>
      </p:scale>
      <p:origin x="0" y="0"/>
    </p:cViewPr>
  </p:notesTextViewPr>
  <p:sorterViewPr>
    <p:cViewPr>
      <p:scale>
        <a:sx n="100" d="100"/>
        <a:sy n="100" d="100"/>
      </p:scale>
      <p:origin x="0" y="-450"/>
    </p:cViewPr>
  </p:sorterViewPr>
  <p:notesViewPr>
    <p:cSldViewPr snapToGrid="0">
      <p:cViewPr varScale="1">
        <p:scale>
          <a:sx n="88" d="100"/>
          <a:sy n="88" d="100"/>
        </p:scale>
        <p:origin x="305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Effort</c:v>
                </c:pt>
              </c:strCache>
            </c:strRef>
          </c:tx>
          <c:dPt>
            <c:idx val="0"/>
            <c:bubble3D val="0"/>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extLst>
              <c:ext xmlns:c16="http://schemas.microsoft.com/office/drawing/2014/chart" uri="{C3380CC4-5D6E-409C-BE32-E72D297353CC}">
                <c16:uniqueId val="{00000001-BF08-4E6D-A353-6545D38DD5B8}"/>
              </c:ext>
            </c:extLst>
          </c:dPt>
          <c:dPt>
            <c:idx val="1"/>
            <c:bubble3D val="0"/>
            <c:spPr>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9525" cap="flat" cmpd="sng" algn="ctr">
                <a:solidFill>
                  <a:schemeClr val="accent2">
                    <a:shade val="95000"/>
                  </a:schemeClr>
                </a:solidFill>
                <a:round/>
              </a:ln>
              <a:effectLst/>
            </c:spPr>
            <c:extLst>
              <c:ext xmlns:c16="http://schemas.microsoft.com/office/drawing/2014/chart" uri="{C3380CC4-5D6E-409C-BE32-E72D297353CC}">
                <c16:uniqueId val="{00000003-BF08-4E6D-A353-6545D38DD5B8}"/>
              </c:ext>
            </c:extLst>
          </c:dPt>
          <c:dPt>
            <c:idx val="2"/>
            <c:bubble3D val="0"/>
            <c:spPr>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9525" cap="flat" cmpd="sng" algn="ctr">
                <a:solidFill>
                  <a:schemeClr val="accent3">
                    <a:shade val="95000"/>
                  </a:schemeClr>
                </a:solidFill>
                <a:round/>
              </a:ln>
              <a:effectLst/>
            </c:spPr>
            <c:extLst>
              <c:ext xmlns:c16="http://schemas.microsoft.com/office/drawing/2014/chart" uri="{C3380CC4-5D6E-409C-BE32-E72D297353CC}">
                <c16:uniqueId val="{00000005-BF08-4E6D-A353-6545D38DD5B8}"/>
              </c:ext>
            </c:extLst>
          </c:dPt>
          <c:dPt>
            <c:idx val="3"/>
            <c:bubble3D val="0"/>
            <c:spPr>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9525" cap="flat" cmpd="sng" algn="ctr">
                <a:solidFill>
                  <a:schemeClr val="accent4">
                    <a:shade val="95000"/>
                  </a:schemeClr>
                </a:solidFill>
                <a:round/>
              </a:ln>
              <a:effectLst/>
            </c:spPr>
            <c:extLst>
              <c:ext xmlns:c16="http://schemas.microsoft.com/office/drawing/2014/chart" uri="{C3380CC4-5D6E-409C-BE32-E72D297353CC}">
                <c16:uniqueId val="{00000007-BF08-4E6D-A353-6545D38DD5B8}"/>
              </c:ext>
            </c:extLst>
          </c:dPt>
          <c:cat>
            <c:strRef>
              <c:f>Sheet1!$A$2:$A$5</c:f>
              <c:strCache>
                <c:ptCount val="4"/>
                <c:pt idx="0">
                  <c:v>NSF Research</c:v>
                </c:pt>
                <c:pt idx="1">
                  <c:v>Instruction</c:v>
                </c:pt>
                <c:pt idx="2">
                  <c:v>NIH Research</c:v>
                </c:pt>
                <c:pt idx="3">
                  <c:v>Service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F08-4E6D-A353-6545D38DD5B8}"/>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3024915226168293"/>
          <c:y val="0.39546436589515654"/>
          <c:w val="0.19721768532423931"/>
          <c:h val="0.5330741273948191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2298" tIns="46150" rIns="92298" bIns="4615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2298" tIns="46150" rIns="92298" bIns="46150" rtlCol="0"/>
          <a:lstStyle>
            <a:lvl1pPr algn="r">
              <a:defRPr sz="1200"/>
            </a:lvl1pPr>
          </a:lstStyle>
          <a:p>
            <a:fld id="{A212F4BC-7801-499D-AF7A-9A07A62A723E}" type="datetimeFigureOut">
              <a:rPr lang="en-US" smtClean="0"/>
              <a:t>12/7/2020</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2298" tIns="46150" rIns="92298"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2298" tIns="46150" rIns="92298" bIns="46150" rtlCol="0" anchor="b"/>
          <a:lstStyle>
            <a:lvl1pPr algn="r">
              <a:defRPr sz="1200"/>
            </a:lvl1pPr>
          </a:lstStyle>
          <a:p>
            <a:fld id="{52A81167-E99B-4C61-B30D-39A838471A43}" type="slidenum">
              <a:rPr lang="en-US" smtClean="0"/>
              <a:t>‹#›</a:t>
            </a:fld>
            <a:endParaRPr lang="en-US"/>
          </a:p>
        </p:txBody>
      </p:sp>
    </p:spTree>
    <p:extLst>
      <p:ext uri="{BB962C8B-B14F-4D97-AF65-F5344CB8AC3E}">
        <p14:creationId xmlns:p14="http://schemas.microsoft.com/office/powerpoint/2010/main" val="86102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523" cy="463221"/>
          </a:xfrm>
          <a:prstGeom prst="rect">
            <a:avLst/>
          </a:prstGeom>
        </p:spPr>
        <p:txBody>
          <a:bodyPr vert="horz" lIns="90471" tIns="45235" rIns="90471" bIns="45235" rtlCol="0"/>
          <a:lstStyle>
            <a:lvl1pPr algn="l">
              <a:defRPr sz="1200"/>
            </a:lvl1pPr>
          </a:lstStyle>
          <a:p>
            <a:endParaRPr lang="en-US"/>
          </a:p>
        </p:txBody>
      </p:sp>
      <p:sp>
        <p:nvSpPr>
          <p:cNvPr id="3" name="Date Placeholder 2"/>
          <p:cNvSpPr>
            <a:spLocks noGrp="1"/>
          </p:cNvSpPr>
          <p:nvPr>
            <p:ph type="dt" idx="1"/>
          </p:nvPr>
        </p:nvSpPr>
        <p:spPr>
          <a:xfrm>
            <a:off x="3971293" y="2"/>
            <a:ext cx="3037523" cy="463221"/>
          </a:xfrm>
          <a:prstGeom prst="rect">
            <a:avLst/>
          </a:prstGeom>
        </p:spPr>
        <p:txBody>
          <a:bodyPr vert="horz" lIns="90471" tIns="45235" rIns="90471" bIns="45235" rtlCol="0"/>
          <a:lstStyle>
            <a:lvl1pPr algn="r">
              <a:defRPr sz="1200"/>
            </a:lvl1pPr>
          </a:lstStyle>
          <a:p>
            <a:fld id="{08721B26-F0C0-4441-AB81-F72D3FF7A95C}" type="datetimeFigureOut">
              <a:rPr lang="en-US" smtClean="0"/>
              <a:t>12/7/2020</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0471" tIns="45235" rIns="90471" bIns="45235" rtlCol="0" anchor="ctr"/>
          <a:lstStyle/>
          <a:p>
            <a:endParaRPr lang="en-US"/>
          </a:p>
        </p:txBody>
      </p:sp>
      <p:sp>
        <p:nvSpPr>
          <p:cNvPr id="5" name="Notes Placeholder 4"/>
          <p:cNvSpPr>
            <a:spLocks noGrp="1"/>
          </p:cNvSpPr>
          <p:nvPr>
            <p:ph type="body" sz="quarter" idx="3"/>
          </p:nvPr>
        </p:nvSpPr>
        <p:spPr>
          <a:xfrm>
            <a:off x="700723" y="4444723"/>
            <a:ext cx="5608954" cy="3636449"/>
          </a:xfrm>
          <a:prstGeom prst="rect">
            <a:avLst/>
          </a:prstGeom>
        </p:spPr>
        <p:txBody>
          <a:bodyPr vert="horz" lIns="90471" tIns="45235" rIns="90471" bIns="452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854"/>
            <a:ext cx="3037523" cy="463221"/>
          </a:xfrm>
          <a:prstGeom prst="rect">
            <a:avLst/>
          </a:prstGeom>
        </p:spPr>
        <p:txBody>
          <a:bodyPr vert="horz" lIns="90471" tIns="45235" rIns="90471" bIns="45235"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772854"/>
            <a:ext cx="3037523" cy="463221"/>
          </a:xfrm>
          <a:prstGeom prst="rect">
            <a:avLst/>
          </a:prstGeom>
        </p:spPr>
        <p:txBody>
          <a:bodyPr vert="horz" lIns="90471" tIns="45235" rIns="90471" bIns="45235" rtlCol="0" anchor="b"/>
          <a:lstStyle>
            <a:lvl1pPr algn="r">
              <a:defRPr sz="1200"/>
            </a:lvl1pPr>
          </a:lstStyle>
          <a:p>
            <a:fld id="{7C4D264B-53BE-488C-8E39-AF039869BB2E}" type="slidenum">
              <a:rPr lang="en-US" smtClean="0"/>
              <a:t>‹#›</a:t>
            </a:fld>
            <a:endParaRPr lang="en-US"/>
          </a:p>
        </p:txBody>
      </p:sp>
    </p:spTree>
    <p:extLst>
      <p:ext uri="{BB962C8B-B14F-4D97-AF65-F5344CB8AC3E}">
        <p14:creationId xmlns:p14="http://schemas.microsoft.com/office/powerpoint/2010/main" val="20282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a:t>
            </a:fld>
            <a:endParaRPr lang="en-US"/>
          </a:p>
        </p:txBody>
      </p:sp>
    </p:spTree>
    <p:extLst>
      <p:ext uri="{BB962C8B-B14F-4D97-AF65-F5344CB8AC3E}">
        <p14:creationId xmlns:p14="http://schemas.microsoft.com/office/powerpoint/2010/main" val="116389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10</a:t>
            </a:fld>
            <a:endParaRPr lang="en-US"/>
          </a:p>
        </p:txBody>
      </p:sp>
    </p:spTree>
    <p:extLst>
      <p:ext uri="{BB962C8B-B14F-4D97-AF65-F5344CB8AC3E}">
        <p14:creationId xmlns:p14="http://schemas.microsoft.com/office/powerpoint/2010/main" val="367214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11</a:t>
            </a:fld>
            <a:endParaRPr lang="en-US"/>
          </a:p>
        </p:txBody>
      </p:sp>
    </p:spTree>
    <p:extLst>
      <p:ext uri="{BB962C8B-B14F-4D97-AF65-F5344CB8AC3E}">
        <p14:creationId xmlns:p14="http://schemas.microsoft.com/office/powerpoint/2010/main" val="68013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12</a:t>
            </a:fld>
            <a:endParaRPr lang="en-US"/>
          </a:p>
        </p:txBody>
      </p:sp>
    </p:spTree>
    <p:extLst>
      <p:ext uri="{BB962C8B-B14F-4D97-AF65-F5344CB8AC3E}">
        <p14:creationId xmlns:p14="http://schemas.microsoft.com/office/powerpoint/2010/main" val="161375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13</a:t>
            </a:fld>
            <a:endParaRPr lang="en-US"/>
          </a:p>
        </p:txBody>
      </p:sp>
    </p:spTree>
    <p:extLst>
      <p:ext uri="{BB962C8B-B14F-4D97-AF65-F5344CB8AC3E}">
        <p14:creationId xmlns:p14="http://schemas.microsoft.com/office/powerpoint/2010/main" val="229136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14</a:t>
            </a:fld>
            <a:endParaRPr lang="en-US"/>
          </a:p>
        </p:txBody>
      </p:sp>
    </p:spTree>
    <p:extLst>
      <p:ext uri="{BB962C8B-B14F-4D97-AF65-F5344CB8AC3E}">
        <p14:creationId xmlns:p14="http://schemas.microsoft.com/office/powerpoint/2010/main" val="2927933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15</a:t>
            </a:fld>
            <a:endParaRPr lang="en-US"/>
          </a:p>
        </p:txBody>
      </p:sp>
    </p:spTree>
    <p:extLst>
      <p:ext uri="{BB962C8B-B14F-4D97-AF65-F5344CB8AC3E}">
        <p14:creationId xmlns:p14="http://schemas.microsoft.com/office/powerpoint/2010/main" val="1090109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16</a:t>
            </a:fld>
            <a:endParaRPr lang="en-US"/>
          </a:p>
        </p:txBody>
      </p:sp>
    </p:spTree>
    <p:extLst>
      <p:ext uri="{BB962C8B-B14F-4D97-AF65-F5344CB8AC3E}">
        <p14:creationId xmlns:p14="http://schemas.microsoft.com/office/powerpoint/2010/main" val="18717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17</a:t>
            </a:fld>
            <a:endParaRPr lang="en-US"/>
          </a:p>
        </p:txBody>
      </p:sp>
    </p:spTree>
    <p:extLst>
      <p:ext uri="{BB962C8B-B14F-4D97-AF65-F5344CB8AC3E}">
        <p14:creationId xmlns:p14="http://schemas.microsoft.com/office/powerpoint/2010/main" val="1662718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19</a:t>
            </a:fld>
            <a:endParaRPr lang="en-US"/>
          </a:p>
        </p:txBody>
      </p:sp>
    </p:spTree>
    <p:extLst>
      <p:ext uri="{BB962C8B-B14F-4D97-AF65-F5344CB8AC3E}">
        <p14:creationId xmlns:p14="http://schemas.microsoft.com/office/powerpoint/2010/main" val="60010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20</a:t>
            </a:fld>
            <a:endParaRPr lang="en-US"/>
          </a:p>
        </p:txBody>
      </p:sp>
    </p:spTree>
    <p:extLst>
      <p:ext uri="{BB962C8B-B14F-4D97-AF65-F5344CB8AC3E}">
        <p14:creationId xmlns:p14="http://schemas.microsoft.com/office/powerpoint/2010/main" val="85171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a:t>
            </a:fld>
            <a:endParaRPr lang="en-US"/>
          </a:p>
        </p:txBody>
      </p:sp>
    </p:spTree>
    <p:extLst>
      <p:ext uri="{BB962C8B-B14F-4D97-AF65-F5344CB8AC3E}">
        <p14:creationId xmlns:p14="http://schemas.microsoft.com/office/powerpoint/2010/main" val="3441677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21</a:t>
            </a:fld>
            <a:endParaRPr lang="en-US"/>
          </a:p>
        </p:txBody>
      </p:sp>
    </p:spTree>
    <p:extLst>
      <p:ext uri="{BB962C8B-B14F-4D97-AF65-F5344CB8AC3E}">
        <p14:creationId xmlns:p14="http://schemas.microsoft.com/office/powerpoint/2010/main" val="2719381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23</a:t>
            </a:fld>
            <a:endParaRPr lang="en-US"/>
          </a:p>
        </p:txBody>
      </p:sp>
    </p:spTree>
    <p:extLst>
      <p:ext uri="{BB962C8B-B14F-4D97-AF65-F5344CB8AC3E}">
        <p14:creationId xmlns:p14="http://schemas.microsoft.com/office/powerpoint/2010/main" val="2588603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4D264B-53BE-488C-8E39-AF039869BB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139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25</a:t>
            </a:fld>
            <a:endParaRPr lang="en-US"/>
          </a:p>
        </p:txBody>
      </p:sp>
    </p:spTree>
    <p:extLst>
      <p:ext uri="{BB962C8B-B14F-4D97-AF65-F5344CB8AC3E}">
        <p14:creationId xmlns:p14="http://schemas.microsoft.com/office/powerpoint/2010/main" val="1659961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26</a:t>
            </a:fld>
            <a:endParaRPr lang="en-US"/>
          </a:p>
        </p:txBody>
      </p:sp>
    </p:spTree>
    <p:extLst>
      <p:ext uri="{BB962C8B-B14F-4D97-AF65-F5344CB8AC3E}">
        <p14:creationId xmlns:p14="http://schemas.microsoft.com/office/powerpoint/2010/main" val="2325761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27</a:t>
            </a:fld>
            <a:endParaRPr lang="en-US"/>
          </a:p>
        </p:txBody>
      </p:sp>
    </p:spTree>
    <p:extLst>
      <p:ext uri="{BB962C8B-B14F-4D97-AF65-F5344CB8AC3E}">
        <p14:creationId xmlns:p14="http://schemas.microsoft.com/office/powerpoint/2010/main" val="294615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28</a:t>
            </a:fld>
            <a:endParaRPr lang="en-US"/>
          </a:p>
        </p:txBody>
      </p:sp>
    </p:spTree>
    <p:extLst>
      <p:ext uri="{BB962C8B-B14F-4D97-AF65-F5344CB8AC3E}">
        <p14:creationId xmlns:p14="http://schemas.microsoft.com/office/powerpoint/2010/main" val="221243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29</a:t>
            </a:fld>
            <a:endParaRPr lang="en-US"/>
          </a:p>
        </p:txBody>
      </p:sp>
    </p:spTree>
    <p:extLst>
      <p:ext uri="{BB962C8B-B14F-4D97-AF65-F5344CB8AC3E}">
        <p14:creationId xmlns:p14="http://schemas.microsoft.com/office/powerpoint/2010/main" val="3853222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30</a:t>
            </a:fld>
            <a:endParaRPr lang="en-US"/>
          </a:p>
        </p:txBody>
      </p:sp>
    </p:spTree>
    <p:extLst>
      <p:ext uri="{BB962C8B-B14F-4D97-AF65-F5344CB8AC3E}">
        <p14:creationId xmlns:p14="http://schemas.microsoft.com/office/powerpoint/2010/main" val="1555364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4D264B-53BE-488C-8E39-AF039869BB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71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3</a:t>
            </a:fld>
            <a:endParaRPr lang="en-US"/>
          </a:p>
        </p:txBody>
      </p:sp>
    </p:spTree>
    <p:extLst>
      <p:ext uri="{BB962C8B-B14F-4D97-AF65-F5344CB8AC3E}">
        <p14:creationId xmlns:p14="http://schemas.microsoft.com/office/powerpoint/2010/main" val="3802103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32</a:t>
            </a:fld>
            <a:endParaRPr lang="en-US"/>
          </a:p>
        </p:txBody>
      </p:sp>
    </p:spTree>
    <p:extLst>
      <p:ext uri="{BB962C8B-B14F-4D97-AF65-F5344CB8AC3E}">
        <p14:creationId xmlns:p14="http://schemas.microsoft.com/office/powerpoint/2010/main" val="2408116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34</a:t>
            </a:fld>
            <a:endParaRPr lang="en-US"/>
          </a:p>
        </p:txBody>
      </p:sp>
    </p:spTree>
    <p:extLst>
      <p:ext uri="{BB962C8B-B14F-4D97-AF65-F5344CB8AC3E}">
        <p14:creationId xmlns:p14="http://schemas.microsoft.com/office/powerpoint/2010/main" val="2087240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35</a:t>
            </a:fld>
            <a:endParaRPr lang="en-US"/>
          </a:p>
        </p:txBody>
      </p:sp>
    </p:spTree>
    <p:extLst>
      <p:ext uri="{BB962C8B-B14F-4D97-AF65-F5344CB8AC3E}">
        <p14:creationId xmlns:p14="http://schemas.microsoft.com/office/powerpoint/2010/main" val="2004398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36</a:t>
            </a:fld>
            <a:endParaRPr lang="en-US"/>
          </a:p>
        </p:txBody>
      </p:sp>
    </p:spTree>
    <p:extLst>
      <p:ext uri="{BB962C8B-B14F-4D97-AF65-F5344CB8AC3E}">
        <p14:creationId xmlns:p14="http://schemas.microsoft.com/office/powerpoint/2010/main" val="600104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37</a:t>
            </a:fld>
            <a:endParaRPr lang="en-US"/>
          </a:p>
        </p:txBody>
      </p:sp>
    </p:spTree>
    <p:extLst>
      <p:ext uri="{BB962C8B-B14F-4D97-AF65-F5344CB8AC3E}">
        <p14:creationId xmlns:p14="http://schemas.microsoft.com/office/powerpoint/2010/main" val="851717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38</a:t>
            </a:fld>
            <a:endParaRPr lang="en-US"/>
          </a:p>
        </p:txBody>
      </p:sp>
    </p:spTree>
    <p:extLst>
      <p:ext uri="{BB962C8B-B14F-4D97-AF65-F5344CB8AC3E}">
        <p14:creationId xmlns:p14="http://schemas.microsoft.com/office/powerpoint/2010/main" val="2719381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39</a:t>
            </a:fld>
            <a:endParaRPr lang="en-US"/>
          </a:p>
        </p:txBody>
      </p:sp>
    </p:spTree>
    <p:extLst>
      <p:ext uri="{BB962C8B-B14F-4D97-AF65-F5344CB8AC3E}">
        <p14:creationId xmlns:p14="http://schemas.microsoft.com/office/powerpoint/2010/main" val="3060381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40</a:t>
            </a:fld>
            <a:endParaRPr lang="en-US"/>
          </a:p>
        </p:txBody>
      </p:sp>
    </p:spTree>
    <p:extLst>
      <p:ext uri="{BB962C8B-B14F-4D97-AF65-F5344CB8AC3E}">
        <p14:creationId xmlns:p14="http://schemas.microsoft.com/office/powerpoint/2010/main" val="3396593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41</a:t>
            </a:fld>
            <a:endParaRPr lang="en-US"/>
          </a:p>
        </p:txBody>
      </p:sp>
    </p:spTree>
    <p:extLst>
      <p:ext uri="{BB962C8B-B14F-4D97-AF65-F5344CB8AC3E}">
        <p14:creationId xmlns:p14="http://schemas.microsoft.com/office/powerpoint/2010/main" val="2329384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44</a:t>
            </a:fld>
            <a:endParaRPr lang="en-US"/>
          </a:p>
        </p:txBody>
      </p:sp>
    </p:spTree>
    <p:extLst>
      <p:ext uri="{BB962C8B-B14F-4D97-AF65-F5344CB8AC3E}">
        <p14:creationId xmlns:p14="http://schemas.microsoft.com/office/powerpoint/2010/main" val="365986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a:t>
            </a:fld>
            <a:endParaRPr lang="en-US"/>
          </a:p>
        </p:txBody>
      </p:sp>
    </p:spTree>
    <p:extLst>
      <p:ext uri="{BB962C8B-B14F-4D97-AF65-F5344CB8AC3E}">
        <p14:creationId xmlns:p14="http://schemas.microsoft.com/office/powerpoint/2010/main" val="625540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46</a:t>
            </a:fld>
            <a:endParaRPr lang="en-US"/>
          </a:p>
        </p:txBody>
      </p:sp>
    </p:spTree>
    <p:extLst>
      <p:ext uri="{BB962C8B-B14F-4D97-AF65-F5344CB8AC3E}">
        <p14:creationId xmlns:p14="http://schemas.microsoft.com/office/powerpoint/2010/main" val="926539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47</a:t>
            </a:fld>
            <a:endParaRPr lang="en-US"/>
          </a:p>
        </p:txBody>
      </p:sp>
    </p:spTree>
    <p:extLst>
      <p:ext uri="{BB962C8B-B14F-4D97-AF65-F5344CB8AC3E}">
        <p14:creationId xmlns:p14="http://schemas.microsoft.com/office/powerpoint/2010/main" val="3835694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48</a:t>
            </a:fld>
            <a:endParaRPr lang="en-US"/>
          </a:p>
        </p:txBody>
      </p:sp>
    </p:spTree>
    <p:extLst>
      <p:ext uri="{BB962C8B-B14F-4D97-AF65-F5344CB8AC3E}">
        <p14:creationId xmlns:p14="http://schemas.microsoft.com/office/powerpoint/2010/main" val="671030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49</a:t>
            </a:fld>
            <a:endParaRPr lang="en-US"/>
          </a:p>
        </p:txBody>
      </p:sp>
    </p:spTree>
    <p:extLst>
      <p:ext uri="{BB962C8B-B14F-4D97-AF65-F5344CB8AC3E}">
        <p14:creationId xmlns:p14="http://schemas.microsoft.com/office/powerpoint/2010/main" val="3527317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50</a:t>
            </a:fld>
            <a:endParaRPr lang="en-US"/>
          </a:p>
        </p:txBody>
      </p:sp>
    </p:spTree>
    <p:extLst>
      <p:ext uri="{BB962C8B-B14F-4D97-AF65-F5344CB8AC3E}">
        <p14:creationId xmlns:p14="http://schemas.microsoft.com/office/powerpoint/2010/main" val="2125538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51</a:t>
            </a:fld>
            <a:endParaRPr lang="en-US"/>
          </a:p>
        </p:txBody>
      </p:sp>
    </p:spTree>
    <p:extLst>
      <p:ext uri="{BB962C8B-B14F-4D97-AF65-F5344CB8AC3E}">
        <p14:creationId xmlns:p14="http://schemas.microsoft.com/office/powerpoint/2010/main" val="3999941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52</a:t>
            </a:fld>
            <a:endParaRPr lang="en-US"/>
          </a:p>
        </p:txBody>
      </p:sp>
    </p:spTree>
    <p:extLst>
      <p:ext uri="{BB962C8B-B14F-4D97-AF65-F5344CB8AC3E}">
        <p14:creationId xmlns:p14="http://schemas.microsoft.com/office/powerpoint/2010/main" val="418017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5</a:t>
            </a:fld>
            <a:endParaRPr lang="en-US"/>
          </a:p>
        </p:txBody>
      </p:sp>
    </p:spTree>
    <p:extLst>
      <p:ext uri="{BB962C8B-B14F-4D97-AF65-F5344CB8AC3E}">
        <p14:creationId xmlns:p14="http://schemas.microsoft.com/office/powerpoint/2010/main" val="301175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6</a:t>
            </a:fld>
            <a:endParaRPr lang="en-US"/>
          </a:p>
        </p:txBody>
      </p:sp>
    </p:spTree>
    <p:extLst>
      <p:ext uri="{BB962C8B-B14F-4D97-AF65-F5344CB8AC3E}">
        <p14:creationId xmlns:p14="http://schemas.microsoft.com/office/powerpoint/2010/main" val="148002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7</a:t>
            </a:fld>
            <a:endParaRPr lang="en-US"/>
          </a:p>
        </p:txBody>
      </p:sp>
    </p:spTree>
    <p:extLst>
      <p:ext uri="{BB962C8B-B14F-4D97-AF65-F5344CB8AC3E}">
        <p14:creationId xmlns:p14="http://schemas.microsoft.com/office/powerpoint/2010/main" val="275888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8</a:t>
            </a:fld>
            <a:endParaRPr lang="en-US"/>
          </a:p>
        </p:txBody>
      </p:sp>
    </p:spTree>
    <p:extLst>
      <p:ext uri="{BB962C8B-B14F-4D97-AF65-F5344CB8AC3E}">
        <p14:creationId xmlns:p14="http://schemas.microsoft.com/office/powerpoint/2010/main" val="179691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9</a:t>
            </a:fld>
            <a:endParaRPr lang="en-US"/>
          </a:p>
        </p:txBody>
      </p:sp>
    </p:spTree>
    <p:extLst>
      <p:ext uri="{BB962C8B-B14F-4D97-AF65-F5344CB8AC3E}">
        <p14:creationId xmlns:p14="http://schemas.microsoft.com/office/powerpoint/2010/main" val="251104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80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58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68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7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94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468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96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384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33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407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62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02496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rexel.edu/it/help/a-z/VPN/" TargetMode="External"/><Relationship Id="rId4" Type="http://schemas.openxmlformats.org/officeDocument/2006/relationships/hyperlink" Target="http://drexel.edu/irt/connect/vp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AS@drexel.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evb29@drexel.edu" TargetMode="External"/><Relationship Id="rId4" Type="http://schemas.openxmlformats.org/officeDocument/2006/relationships/hyperlink" Target="mailto:gc33@drexel.edu"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mailto:RAS@drexel.edu" TargetMode="External"/><Relationship Id="rId3" Type="http://schemas.openxmlformats.org/officeDocument/2006/relationships/hyperlink" Target="http://drexel.edu/research/" TargetMode="External"/><Relationship Id="rId7" Type="http://schemas.openxmlformats.org/officeDocument/2006/relationships/hyperlink" Target="http://grants.nih.gov/grants/policy/salcap_summary.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whitehouse.gov/omb/grants_docs" TargetMode="External"/><Relationship Id="rId5" Type="http://schemas.openxmlformats.org/officeDocument/2006/relationships/hyperlink" Target="https://one.drexel.edu/web/university" TargetMode="External"/><Relationship Id="rId4" Type="http://schemas.openxmlformats.org/officeDocument/2006/relationships/hyperlink" Target="http://drexel.edu/research/research-accounting/overview/" TargetMode="External"/><Relationship Id="rId9"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831972"/>
            <a:ext cx="10058400" cy="356616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Effort Reporting</a:t>
            </a:r>
            <a:br>
              <a:rPr lang="en-US" dirty="0"/>
            </a:br>
            <a:endParaRPr lang="en-US" dirty="0"/>
          </a:p>
        </p:txBody>
      </p:sp>
      <p:sp>
        <p:nvSpPr>
          <p:cNvPr id="3" name="Subtitle 2"/>
          <p:cNvSpPr>
            <a:spLocks noGrp="1"/>
          </p:cNvSpPr>
          <p:nvPr>
            <p:ph type="subTitle" idx="1"/>
          </p:nvPr>
        </p:nvSpPr>
        <p:spPr>
          <a:xfrm>
            <a:off x="571500" y="4420786"/>
            <a:ext cx="11201400" cy="1143000"/>
          </a:xfrm>
        </p:spPr>
        <p:txBody>
          <a:bodyPr/>
          <a:lstStyle/>
          <a:p>
            <a:r>
              <a:rPr lang="en-US"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45953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034" y="286603"/>
            <a:ext cx="6893646" cy="1450757"/>
          </a:xfrm>
        </p:spPr>
        <p:txBody>
          <a:bodyPr/>
          <a:lstStyle/>
          <a:p>
            <a:pPr algn="ctr"/>
            <a:r>
              <a:rPr lang="en-US" dirty="0"/>
              <a:t>Who Certifies and How Often?</a:t>
            </a:r>
          </a:p>
        </p:txBody>
      </p:sp>
      <p:sp>
        <p:nvSpPr>
          <p:cNvPr id="3" name="Content Placeholder 2"/>
          <p:cNvSpPr>
            <a:spLocks noGrp="1"/>
          </p:cNvSpPr>
          <p:nvPr>
            <p:ph idx="1"/>
          </p:nvPr>
        </p:nvSpPr>
        <p:spPr>
          <a:xfrm>
            <a:off x="1097280" y="1845733"/>
            <a:ext cx="10058400" cy="4380895"/>
          </a:xfrm>
        </p:spPr>
        <p:txBody>
          <a:bodyPr>
            <a:noAutofit/>
          </a:bodyPr>
          <a:lstStyle/>
          <a:p>
            <a:pPr>
              <a:buFont typeface="Wingdings" panose="05000000000000000000" pitchFamily="2" charset="2"/>
              <a:buChar char="§"/>
            </a:pPr>
            <a:r>
              <a:rPr lang="en-US" sz="2800" dirty="0"/>
              <a:t>The person certifying must have first-hand knowledge of the effort expended.</a:t>
            </a:r>
          </a:p>
          <a:p>
            <a:pPr>
              <a:buFont typeface="Wingdings" panose="05000000000000000000" pitchFamily="2" charset="2"/>
              <a:buChar char="§"/>
            </a:pPr>
            <a:r>
              <a:rPr lang="en-US" sz="2800" dirty="0"/>
              <a:t>Self-certification</a:t>
            </a:r>
          </a:p>
          <a:p>
            <a:pPr>
              <a:buFont typeface="Wingdings" panose="05000000000000000000" pitchFamily="2" charset="2"/>
              <a:buChar char="§"/>
            </a:pPr>
            <a:r>
              <a:rPr lang="en-US" sz="2800" dirty="0"/>
              <a:t>The PI can certify on behalf of those working on their sponsored award</a:t>
            </a:r>
          </a:p>
          <a:p>
            <a:pPr lvl="1">
              <a:buFont typeface="Wingdings" panose="05000000000000000000" pitchFamily="2" charset="2"/>
              <a:buChar char="§"/>
            </a:pPr>
            <a:r>
              <a:rPr lang="en-US" sz="2400" dirty="0"/>
              <a:t>If neither are available, the Chair/Dean can certify or someone with first-hand knowledge of the work completed</a:t>
            </a:r>
          </a:p>
          <a:p>
            <a:pPr>
              <a:buFont typeface="Wingdings" panose="05000000000000000000" pitchFamily="2" charset="2"/>
              <a:buChar char="§"/>
            </a:pPr>
            <a:r>
              <a:rPr lang="en-US" sz="2800" dirty="0"/>
              <a:t>Effort will be released after quarter-end closes</a:t>
            </a:r>
          </a:p>
          <a:p>
            <a:pPr lvl="1">
              <a:buFont typeface="Wingdings" panose="05000000000000000000" pitchFamily="2" charset="2"/>
              <a:buChar char="§"/>
            </a:pPr>
            <a:r>
              <a:rPr lang="en-US" sz="2400" dirty="0"/>
              <a:t>Deadlines will be posted on Research Accounting Services’ (RAS) website for each quarter and you will receive email communication.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89043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328" y="286603"/>
            <a:ext cx="5018351" cy="1450757"/>
          </a:xfrm>
        </p:spPr>
        <p:txBody>
          <a:bodyPr/>
          <a:lstStyle/>
          <a:p>
            <a:pPr algn="ctr"/>
            <a:r>
              <a:rPr lang="en-US" dirty="0"/>
              <a:t>Types of Users in Banner Effort</a:t>
            </a:r>
          </a:p>
        </p:txBody>
      </p:sp>
      <p:sp>
        <p:nvSpPr>
          <p:cNvPr id="3" name="Content Placeholder 2"/>
          <p:cNvSpPr>
            <a:spLocks noGrp="1"/>
          </p:cNvSpPr>
          <p:nvPr>
            <p:ph idx="1"/>
          </p:nvPr>
        </p:nvSpPr>
        <p:spPr>
          <a:xfrm>
            <a:off x="1097280" y="1737360"/>
            <a:ext cx="10058400" cy="4131734"/>
          </a:xfrm>
        </p:spPr>
        <p:txBody>
          <a:bodyPr>
            <a:noAutofit/>
          </a:bodyPr>
          <a:lstStyle/>
          <a:p>
            <a:r>
              <a:rPr lang="en-US" dirty="0"/>
              <a:t>Pre-Reviewer: </a:t>
            </a:r>
          </a:p>
          <a:p>
            <a:pPr lvl="1">
              <a:buFont typeface="Wingdings" panose="05000000000000000000" pitchFamily="2" charset="2"/>
              <a:buChar char="v"/>
            </a:pPr>
            <a:r>
              <a:rPr lang="en-US" dirty="0"/>
              <a:t>Person designated to review system generated effort reports for accuracy.  If an error exists, the pre-reviewer will make changes to the Labor Redistribution system to correct.</a:t>
            </a:r>
          </a:p>
          <a:p>
            <a:pPr lvl="2">
              <a:buFont typeface="Wingdings" panose="05000000000000000000" pitchFamily="2" charset="2"/>
              <a:buChar char="v"/>
            </a:pPr>
            <a:r>
              <a:rPr lang="en-US" dirty="0"/>
              <a:t>This is most likely the Departmental Administrator</a:t>
            </a:r>
          </a:p>
          <a:p>
            <a:r>
              <a:rPr lang="en-US" dirty="0"/>
              <a:t>Certifier: </a:t>
            </a:r>
          </a:p>
          <a:p>
            <a:pPr lvl="1">
              <a:buFont typeface="Wingdings" panose="05000000000000000000" pitchFamily="2" charset="2"/>
              <a:buChar char="v"/>
            </a:pPr>
            <a:r>
              <a:rPr lang="en-US" dirty="0"/>
              <a:t>An employee who certifies an effort report – must have first hand knowledge.</a:t>
            </a:r>
          </a:p>
          <a:p>
            <a:r>
              <a:rPr lang="en-US" dirty="0"/>
              <a:t>Alternate (Proxy) Certifier:</a:t>
            </a:r>
          </a:p>
          <a:p>
            <a:pPr lvl="1">
              <a:buFont typeface="Wingdings" panose="05000000000000000000" pitchFamily="2" charset="2"/>
              <a:buChar char="v"/>
            </a:pPr>
            <a:r>
              <a:rPr lang="en-US" dirty="0"/>
              <a:t>May certify effort reports in place of the certifier.  This person must have direct knowledge of the work performed (i.e. Dean or Chair if PI has left the institution).</a:t>
            </a:r>
          </a:p>
          <a:p>
            <a:pPr lvl="2">
              <a:buFont typeface="Wingdings" panose="05000000000000000000" pitchFamily="2" charset="2"/>
              <a:buChar char="v"/>
            </a:pPr>
            <a:r>
              <a:rPr lang="en-US" dirty="0"/>
              <a:t>Should not be the Pre-Reviewer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5329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10" y="286603"/>
            <a:ext cx="6696569" cy="1450757"/>
          </a:xfrm>
        </p:spPr>
        <p:txBody>
          <a:bodyPr/>
          <a:lstStyle/>
          <a:p>
            <a:r>
              <a:rPr lang="en-US" dirty="0"/>
              <a:t>Effort Reporting System – Process Flow</a:t>
            </a:r>
          </a:p>
        </p:txBody>
      </p:sp>
      <p:sp>
        <p:nvSpPr>
          <p:cNvPr id="3" name="Right Arrow 2"/>
          <p:cNvSpPr/>
          <p:nvPr/>
        </p:nvSpPr>
        <p:spPr>
          <a:xfrm>
            <a:off x="223252" y="1834717"/>
            <a:ext cx="1819469" cy="78377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Pre-Reviewer</a:t>
            </a:r>
          </a:p>
        </p:txBody>
      </p:sp>
      <p:sp>
        <p:nvSpPr>
          <p:cNvPr id="4" name="Rectangle 3"/>
          <p:cNvSpPr/>
          <p:nvPr/>
        </p:nvSpPr>
        <p:spPr>
          <a:xfrm>
            <a:off x="2042721" y="1850989"/>
            <a:ext cx="1558213" cy="84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Reviews Effort </a:t>
            </a:r>
          </a:p>
        </p:txBody>
      </p:sp>
      <p:sp>
        <p:nvSpPr>
          <p:cNvPr id="6" name="Right Arrow 5"/>
          <p:cNvSpPr/>
          <p:nvPr/>
        </p:nvSpPr>
        <p:spPr>
          <a:xfrm>
            <a:off x="8419448" y="1886208"/>
            <a:ext cx="1819469" cy="78377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Certifier</a:t>
            </a:r>
          </a:p>
        </p:txBody>
      </p:sp>
      <p:sp>
        <p:nvSpPr>
          <p:cNvPr id="7" name="Rectangle 6"/>
          <p:cNvSpPr/>
          <p:nvPr/>
        </p:nvSpPr>
        <p:spPr>
          <a:xfrm>
            <a:off x="10290239" y="1766644"/>
            <a:ext cx="1558213" cy="10429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Clicks “Certify”</a:t>
            </a:r>
          </a:p>
          <a:p>
            <a:pPr algn="ctr"/>
            <a:r>
              <a:rPr lang="en-US" dirty="0">
                <a:ln w="0"/>
                <a:solidFill>
                  <a:schemeClr val="tx1"/>
                </a:solidFill>
                <a:effectLst>
                  <a:outerShdw blurRad="38100" dist="19050" dir="2700000" algn="tl" rotWithShape="0">
                    <a:schemeClr val="dk1">
                      <a:alpha val="40000"/>
                    </a:schemeClr>
                  </a:outerShdw>
                </a:effectLst>
              </a:rPr>
              <a:t>Complete-Locked</a:t>
            </a:r>
          </a:p>
        </p:txBody>
      </p:sp>
      <p:sp>
        <p:nvSpPr>
          <p:cNvPr id="13" name="Rectangle 12"/>
          <p:cNvSpPr/>
          <p:nvPr/>
        </p:nvSpPr>
        <p:spPr>
          <a:xfrm>
            <a:off x="4435969" y="3506045"/>
            <a:ext cx="1558213" cy="84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If not Correct</a:t>
            </a:r>
          </a:p>
        </p:txBody>
      </p:sp>
      <p:sp>
        <p:nvSpPr>
          <p:cNvPr id="14" name="Rectangle 13"/>
          <p:cNvSpPr/>
          <p:nvPr/>
        </p:nvSpPr>
        <p:spPr>
          <a:xfrm>
            <a:off x="4405667" y="1850989"/>
            <a:ext cx="1558213" cy="84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If Correct</a:t>
            </a:r>
          </a:p>
        </p:txBody>
      </p:sp>
      <p:sp>
        <p:nvSpPr>
          <p:cNvPr id="16" name="Rectangle 15"/>
          <p:cNvSpPr/>
          <p:nvPr/>
        </p:nvSpPr>
        <p:spPr>
          <a:xfrm>
            <a:off x="6809913" y="1861481"/>
            <a:ext cx="1558213" cy="84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Clicks </a:t>
            </a:r>
            <a:r>
              <a:rPr lang="en-US">
                <a:ln w="0"/>
                <a:solidFill>
                  <a:schemeClr val="tx1"/>
                </a:solidFill>
                <a:effectLst>
                  <a:outerShdw blurRad="38100" dist="19050" dir="2700000" algn="tl" rotWithShape="0">
                    <a:schemeClr val="dk1">
                      <a:alpha val="40000"/>
                    </a:schemeClr>
                  </a:outerShdw>
                </a:effectLst>
              </a:rPr>
              <a:t>“Review</a:t>
            </a:r>
            <a:r>
              <a:rPr lang="en-US" dirty="0">
                <a:ln w="0"/>
                <a:solidFill>
                  <a:schemeClr val="tx1"/>
                </a:solidFill>
                <a:effectLst>
                  <a:outerShdw blurRad="38100" dist="19050" dir="2700000" algn="tl" rotWithShape="0">
                    <a:schemeClr val="dk1">
                      <a:alpha val="40000"/>
                    </a:schemeClr>
                  </a:outerShdw>
                </a:effectLst>
              </a:rPr>
              <a:t>”</a:t>
            </a:r>
          </a:p>
        </p:txBody>
      </p:sp>
      <p:sp>
        <p:nvSpPr>
          <p:cNvPr id="20" name="Rectangle 19"/>
          <p:cNvSpPr/>
          <p:nvPr/>
        </p:nvSpPr>
        <p:spPr>
          <a:xfrm>
            <a:off x="8747954" y="4672628"/>
            <a:ext cx="1584029" cy="145075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Pre-Reviewer Makes Changes in Labor Redistribution</a:t>
            </a:r>
          </a:p>
        </p:txBody>
      </p:sp>
      <p:sp>
        <p:nvSpPr>
          <p:cNvPr id="21" name="Right Arrow 20"/>
          <p:cNvSpPr/>
          <p:nvPr/>
        </p:nvSpPr>
        <p:spPr>
          <a:xfrm rot="10800000">
            <a:off x="8120288" y="5259261"/>
            <a:ext cx="598319" cy="310479"/>
          </a:xfrm>
          <a:prstGeom prst="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71144" y="4912865"/>
            <a:ext cx="1519797" cy="1190069"/>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Labor Redistribution is Approved</a:t>
            </a:r>
          </a:p>
        </p:txBody>
      </p:sp>
      <p:sp>
        <p:nvSpPr>
          <p:cNvPr id="23" name="Right Arrow 22"/>
          <p:cNvSpPr/>
          <p:nvPr/>
        </p:nvSpPr>
        <p:spPr>
          <a:xfrm rot="10800000">
            <a:off x="5914133" y="5279583"/>
            <a:ext cx="613317" cy="379141"/>
          </a:xfrm>
          <a:prstGeom prst="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97257" y="4912865"/>
            <a:ext cx="1373181" cy="1190069"/>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Finance job runs</a:t>
            </a:r>
          </a:p>
        </p:txBody>
      </p:sp>
      <p:sp>
        <p:nvSpPr>
          <p:cNvPr id="25" name="Right Arrow 24"/>
          <p:cNvSpPr/>
          <p:nvPr/>
        </p:nvSpPr>
        <p:spPr>
          <a:xfrm rot="10800000">
            <a:off x="3771194" y="5320659"/>
            <a:ext cx="682368" cy="379142"/>
          </a:xfrm>
          <a:prstGeom prst="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10577" y="5087609"/>
            <a:ext cx="1616924" cy="10663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New Effort Report Generated</a:t>
            </a:r>
            <a:endParaRPr lang="en-US" dirty="0"/>
          </a:p>
        </p:txBody>
      </p:sp>
      <p:sp>
        <p:nvSpPr>
          <p:cNvPr id="27" name="Right Arrow 26"/>
          <p:cNvSpPr/>
          <p:nvPr/>
        </p:nvSpPr>
        <p:spPr>
          <a:xfrm rot="14493982">
            <a:off x="-151602" y="3577094"/>
            <a:ext cx="2971137" cy="36191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9020511">
            <a:off x="3902949" y="2818835"/>
            <a:ext cx="321450" cy="7471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6200000">
            <a:off x="6234323" y="1856559"/>
            <a:ext cx="321450" cy="7471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6278065" y="3561768"/>
            <a:ext cx="321450" cy="7471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6200000">
            <a:off x="3871376" y="1901966"/>
            <a:ext cx="321450" cy="7471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61234" y="3391104"/>
            <a:ext cx="1558213" cy="11900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Email is sent to Pre-Reviewer to make changes</a:t>
            </a:r>
          </a:p>
        </p:txBody>
      </p:sp>
      <p:sp>
        <p:nvSpPr>
          <p:cNvPr id="37" name="Down Arrow 36"/>
          <p:cNvSpPr/>
          <p:nvPr/>
        </p:nvSpPr>
        <p:spPr>
          <a:xfrm rot="18305200">
            <a:off x="9112666" y="3595786"/>
            <a:ext cx="321450" cy="101159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41848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3" grpId="0" animBg="1"/>
      <p:bldP spid="14" grpId="0" animBg="1"/>
      <p:bldP spid="16" grpId="0" animBg="1"/>
      <p:bldP spid="20" grpId="0" animBg="1"/>
      <p:bldP spid="21" grpId="0" animBg="1"/>
      <p:bldP spid="23" grpId="0" animBg="1"/>
      <p:bldP spid="24" grpId="0" animBg="1"/>
      <p:bldP spid="25" grpId="0" animBg="1"/>
      <p:bldP spid="26" grpId="0" animBg="1"/>
      <p:bldP spid="27" grpId="0" animBg="1"/>
      <p:bldP spid="29" grpId="0" animBg="1"/>
      <p:bldP spid="30" grpId="0" animBg="1"/>
      <p:bldP spid="32" grpId="0" animBg="1"/>
      <p:bldP spid="34" grpId="0" animBg="1"/>
      <p:bldP spid="35"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834068"/>
            <a:ext cx="10058400" cy="3566160"/>
          </a:xfrm>
        </p:spPr>
        <p:txBody>
          <a:bodyPr>
            <a:normAutofit/>
          </a:bodyPr>
          <a:lstStyle/>
          <a:p>
            <a:r>
              <a:rPr lang="en-US" sz="7200" dirty="0"/>
              <a:t>Effort Reporting – Navigating the System as a Certifier</a:t>
            </a:r>
          </a:p>
        </p:txBody>
      </p:sp>
      <p:sp>
        <p:nvSpPr>
          <p:cNvPr id="3" name="Subtitle 2"/>
          <p:cNvSpPr>
            <a:spLocks noGrp="1"/>
          </p:cNvSpPr>
          <p:nvPr>
            <p:ph type="subTitle" idx="1"/>
          </p:nvPr>
        </p:nvSpPr>
        <p:spPr>
          <a:xfrm>
            <a:off x="1100051" y="4505810"/>
            <a:ext cx="10058400" cy="1143000"/>
          </a:xfrm>
        </p:spPr>
        <p:txBody>
          <a:bodyPr/>
          <a:lstStyle/>
          <a:p>
            <a:r>
              <a:rPr lang="en-US"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98570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234" y="286603"/>
            <a:ext cx="6119446" cy="1450757"/>
          </a:xfrm>
        </p:spPr>
        <p:txBody>
          <a:bodyPr/>
          <a:lstStyle/>
          <a:p>
            <a:r>
              <a:rPr lang="en-US" dirty="0"/>
              <a:t>Certifier</a:t>
            </a: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800" dirty="0"/>
              <a:t>Receives notification that effort report is awaiting certification</a:t>
            </a:r>
          </a:p>
          <a:p>
            <a:pPr>
              <a:buFont typeface="Wingdings" panose="05000000000000000000" pitchFamily="2" charset="2"/>
              <a:buChar char="§"/>
            </a:pPr>
            <a:r>
              <a:rPr lang="en-US" sz="2800" dirty="0"/>
              <a:t>Certifier checks that effort is captured accurately</a:t>
            </a:r>
          </a:p>
          <a:p>
            <a:pPr>
              <a:buFont typeface="Wingdings" panose="05000000000000000000" pitchFamily="2" charset="2"/>
              <a:buChar char="§"/>
            </a:pPr>
            <a:r>
              <a:rPr lang="en-US" sz="2800" dirty="0"/>
              <a:t>If correct, hit “Certify” and agree to the certification</a:t>
            </a:r>
          </a:p>
          <a:p>
            <a:pPr>
              <a:buFont typeface="Wingdings" panose="05000000000000000000" pitchFamily="2" charset="2"/>
              <a:buChar char="§"/>
            </a:pPr>
            <a:r>
              <a:rPr lang="en-US" sz="2800" dirty="0"/>
              <a:t>If Certifier does </a:t>
            </a:r>
            <a:r>
              <a:rPr lang="en-US" sz="2800" dirty="0">
                <a:solidFill>
                  <a:srgbClr val="FF0000"/>
                </a:solidFill>
              </a:rPr>
              <a:t>NOT</a:t>
            </a:r>
            <a:r>
              <a:rPr lang="en-US" sz="2800" dirty="0"/>
              <a:t> agree:</a:t>
            </a:r>
          </a:p>
          <a:p>
            <a:pPr lvl="1">
              <a:buFont typeface="Wingdings" panose="05000000000000000000" pitchFamily="2" charset="2"/>
              <a:buChar char="§"/>
            </a:pPr>
            <a:r>
              <a:rPr lang="en-US" sz="2400" dirty="0"/>
              <a:t>Email with the desired changes should be sent back to the pre-reviewer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85" y="178229"/>
            <a:ext cx="4130398" cy="1265030"/>
          </a:xfrm>
          <a:prstGeom prst="rect">
            <a:avLst/>
          </a:prstGeom>
        </p:spPr>
      </p:pic>
    </p:spTree>
    <p:extLst>
      <p:ext uri="{BB962C8B-B14F-4D97-AF65-F5344CB8AC3E}">
        <p14:creationId xmlns:p14="http://schemas.microsoft.com/office/powerpoint/2010/main" val="97615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5180" y="286603"/>
            <a:ext cx="5390500" cy="1450757"/>
          </a:xfrm>
        </p:spPr>
        <p:txBody>
          <a:bodyPr/>
          <a:lstStyle/>
          <a:p>
            <a:pPr algn="ctr"/>
            <a:r>
              <a:rPr lang="en-US" dirty="0"/>
              <a:t>Log in to Self- Service Banner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2052" name="Picture 4">
            <a:extLst>
              <a:ext uri="{FF2B5EF4-FFF2-40B4-BE49-F238E27FC236}">
                <a16:creationId xmlns:a16="http://schemas.microsoft.com/office/drawing/2014/main" id="{6E24E15B-C58E-4EBB-83F8-94695277E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277" y="1852246"/>
            <a:ext cx="9167446" cy="446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6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9BAC-00AB-47E5-A04E-BD2C4422B652}"/>
              </a:ext>
            </a:extLst>
          </p:cNvPr>
          <p:cNvSpPr>
            <a:spLocks noGrp="1"/>
          </p:cNvSpPr>
          <p:nvPr>
            <p:ph type="title"/>
          </p:nvPr>
        </p:nvSpPr>
        <p:spPr>
          <a:xfrm>
            <a:off x="4231758" y="223285"/>
            <a:ext cx="7307098" cy="1520456"/>
          </a:xfrm>
        </p:spPr>
        <p:txBody>
          <a:bodyPr>
            <a:normAutofit/>
          </a:bodyPr>
          <a:lstStyle/>
          <a:p>
            <a:r>
              <a:rPr lang="en-US" dirty="0"/>
              <a:t>Important Update for Signing Into Effort Reporting system: </a:t>
            </a:r>
          </a:p>
        </p:txBody>
      </p:sp>
      <p:pic>
        <p:nvPicPr>
          <p:cNvPr id="4" name="Picture 3">
            <a:extLst>
              <a:ext uri="{FF2B5EF4-FFF2-40B4-BE49-F238E27FC236}">
                <a16:creationId xmlns:a16="http://schemas.microsoft.com/office/drawing/2014/main" id="{89F84E1A-7988-495D-8708-7F172AB4E25D}"/>
              </a:ext>
            </a:extLst>
          </p:cNvPr>
          <p:cNvPicPr>
            <a:picLocks noChangeAspect="1"/>
          </p:cNvPicPr>
          <p:nvPr/>
        </p:nvPicPr>
        <p:blipFill>
          <a:blip r:embed="rId3"/>
          <a:stretch>
            <a:fillRect/>
          </a:stretch>
        </p:blipFill>
        <p:spPr>
          <a:xfrm>
            <a:off x="480029" y="2442387"/>
            <a:ext cx="5451627" cy="2616781"/>
          </a:xfrm>
          <a:prstGeom prst="rect">
            <a:avLst/>
          </a:prstGeom>
        </p:spPr>
      </p:pic>
      <p:sp>
        <p:nvSpPr>
          <p:cNvPr id="3" name="Content Placeholder 2">
            <a:extLst>
              <a:ext uri="{FF2B5EF4-FFF2-40B4-BE49-F238E27FC236}">
                <a16:creationId xmlns:a16="http://schemas.microsoft.com/office/drawing/2014/main" id="{FFE8CFC3-D317-4177-BD07-1BF9C6EC53B6}"/>
              </a:ext>
            </a:extLst>
          </p:cNvPr>
          <p:cNvSpPr>
            <a:spLocks noGrp="1"/>
          </p:cNvSpPr>
          <p:nvPr>
            <p:ph idx="1"/>
          </p:nvPr>
        </p:nvSpPr>
        <p:spPr>
          <a:xfrm>
            <a:off x="6411684" y="2198914"/>
            <a:ext cx="5127172" cy="3670180"/>
          </a:xfrm>
        </p:spPr>
        <p:txBody>
          <a:bodyPr>
            <a:normAutofit/>
          </a:bodyPr>
          <a:lstStyle/>
          <a:p>
            <a:pPr marL="0" marR="0" indent="0">
              <a:spcBef>
                <a:spcPts val="0"/>
              </a:spcBef>
              <a:spcAft>
                <a:spcPts val="0"/>
              </a:spcAft>
              <a:buNone/>
            </a:pPr>
            <a:r>
              <a:rPr lang="en-US" dirty="0">
                <a:effectLst/>
                <a:latin typeface="Arial" panose="020B0604020202020204" pitchFamily="34" charset="0"/>
                <a:ea typeface="Times New Roman" panose="02020603050405020304" pitchFamily="18" charset="0"/>
              </a:rPr>
              <a:t>Beginning September 2020, DrexelVPN is required in order to access Effort Reporting and Labor Redistribution System. If you are trying to use Labor Redistribution/Effort Reporting from off-campus, you must log on to the</a:t>
            </a:r>
            <a:r>
              <a:rPr lang="en-US" dirty="0">
                <a:effectLst/>
                <a:latin typeface="Calibri" panose="020F0502020204030204" pitchFamily="34" charset="0"/>
                <a:ea typeface="Calibri" panose="020F0502020204030204" pitchFamily="34" charset="0"/>
              </a:rPr>
              <a:t> </a:t>
            </a:r>
            <a:r>
              <a:rPr lang="en-US" b="1" u="sng" dirty="0">
                <a:effectLst/>
                <a:latin typeface="Calibri" panose="020F0502020204030204" pitchFamily="34" charset="0"/>
                <a:ea typeface="Calibri" panose="020F0502020204030204" pitchFamily="34" charset="0"/>
                <a:cs typeface="Calibri" panose="020F0502020204030204" pitchFamily="34" charset="0"/>
                <a:hlinkClick r:id="rId4"/>
              </a:rPr>
              <a:t>Cisco AnyConnect VPN</a:t>
            </a:r>
            <a:r>
              <a:rPr lang="en-US" dirty="0">
                <a:effectLst/>
                <a:latin typeface="Calibri" panose="020F0502020204030204" pitchFamily="34" charset="0"/>
                <a:ea typeface="Calibri" panose="020F0502020204030204" pitchFamily="34" charset="0"/>
              </a:rPr>
              <a:t> </a:t>
            </a:r>
            <a:r>
              <a:rPr lang="en-US" dirty="0">
                <a:effectLst/>
                <a:latin typeface="Arial" panose="020B0604020202020204" pitchFamily="34" charset="0"/>
                <a:ea typeface="Times New Roman" panose="02020603050405020304" pitchFamily="18" charset="0"/>
              </a:rPr>
              <a:t>application to ensure a secure connection to the Drexel Network.</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dirty="0">
                <a:effectLst/>
                <a:latin typeface="Arial" panose="020B0604020202020204" pitchFamily="34" charset="0"/>
                <a:ea typeface="Times New Roman" panose="02020603050405020304" pitchFamily="18" charset="0"/>
              </a:rPr>
              <a:t>Installation Instructions for the Cisco AnyConnect VPN client can be found here: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u="sng" dirty="0">
                <a:effectLst/>
                <a:latin typeface="Calibri" panose="020F0502020204030204" pitchFamily="34" charset="0"/>
                <a:ea typeface="Calibri" panose="020F0502020204030204" pitchFamily="34" charset="0"/>
                <a:cs typeface="Times New Roman" panose="02020603050405020304" pitchFamily="18" charset="0"/>
                <a:hlinkClick r:id="rId5"/>
              </a:rPr>
              <a:t>https://drexel.edu/it/help/a-z/VPN/</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5"/>
              </a:rPr>
              <a:t> </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252D808-658F-4F66-8CD9-6CA62F2B7D01}"/>
              </a:ext>
            </a:extLst>
          </p:cNvPr>
          <p:cNvPicPr>
            <a:picLocks noChangeAspect="1"/>
          </p:cNvPicPr>
          <p:nvPr/>
        </p:nvPicPr>
        <p:blipFill>
          <a:blip r:embed="rId6"/>
          <a:stretch>
            <a:fillRect/>
          </a:stretch>
        </p:blipFill>
        <p:spPr>
          <a:xfrm>
            <a:off x="52204" y="307659"/>
            <a:ext cx="4127350" cy="1268078"/>
          </a:xfrm>
          <a:prstGeom prst="rect">
            <a:avLst/>
          </a:prstGeom>
        </p:spPr>
      </p:pic>
    </p:spTree>
    <p:extLst>
      <p:ext uri="{BB962C8B-B14F-4D97-AF65-F5344CB8AC3E}">
        <p14:creationId xmlns:p14="http://schemas.microsoft.com/office/powerpoint/2010/main" val="30726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276" y="61183"/>
            <a:ext cx="7553324" cy="1676177"/>
          </a:xfrm>
        </p:spPr>
        <p:txBody>
          <a:bodyPr>
            <a:noAutofit/>
          </a:bodyPr>
          <a:lstStyle/>
          <a:p>
            <a:pPr algn="ctr"/>
            <a:r>
              <a:rPr lang="en-US" sz="3200" dirty="0"/>
              <a:t>Select “Effort Reporting” link under Administrative Tools and Resources section of the Employee Main Menu tab</a:t>
            </a:r>
            <a:br>
              <a:rPr lang="en-US" sz="3200" dirty="0"/>
            </a:b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4" name="Picture 3">
            <a:extLst>
              <a:ext uri="{FF2B5EF4-FFF2-40B4-BE49-F238E27FC236}">
                <a16:creationId xmlns:a16="http://schemas.microsoft.com/office/drawing/2014/main" id="{061B4899-676D-4EEF-BFDC-6E44168BD9B3}"/>
              </a:ext>
            </a:extLst>
          </p:cNvPr>
          <p:cNvPicPr>
            <a:picLocks noChangeAspect="1"/>
          </p:cNvPicPr>
          <p:nvPr/>
        </p:nvPicPr>
        <p:blipFill>
          <a:blip r:embed="rId4"/>
          <a:stretch>
            <a:fillRect/>
          </a:stretch>
        </p:blipFill>
        <p:spPr>
          <a:xfrm>
            <a:off x="2264735" y="1737360"/>
            <a:ext cx="7553324" cy="4567747"/>
          </a:xfrm>
          <a:prstGeom prst="rect">
            <a:avLst/>
          </a:prstGeom>
        </p:spPr>
      </p:pic>
    </p:spTree>
    <p:extLst>
      <p:ext uri="{BB962C8B-B14F-4D97-AF65-F5344CB8AC3E}">
        <p14:creationId xmlns:p14="http://schemas.microsoft.com/office/powerpoint/2010/main" val="41707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FEB3F176-7270-4E96-9205-ED8D0F6AD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6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9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228" y="286603"/>
            <a:ext cx="4944451" cy="1450757"/>
          </a:xfrm>
        </p:spPr>
        <p:txBody>
          <a:bodyPr/>
          <a:lstStyle/>
          <a:p>
            <a:r>
              <a:rPr lang="en-US" dirty="0"/>
              <a:t>Certifier: </a:t>
            </a:r>
            <a:br>
              <a:rPr lang="en-US" dirty="0"/>
            </a:br>
            <a:r>
              <a:rPr lang="en-US" dirty="0"/>
              <a:t>Certify Effort</a:t>
            </a:r>
          </a:p>
        </p:txBody>
      </p:sp>
      <p:sp>
        <p:nvSpPr>
          <p:cNvPr id="6" name="Rectangle 5"/>
          <p:cNvSpPr/>
          <p:nvPr/>
        </p:nvSpPr>
        <p:spPr>
          <a:xfrm>
            <a:off x="2363783" y="928967"/>
            <a:ext cx="1483663" cy="1660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77235" y="5637286"/>
            <a:ext cx="1204331" cy="1561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4528457" y="0"/>
            <a:ext cx="2449286" cy="369332"/>
          </a:xfrm>
          <a:prstGeom prst="rect">
            <a:avLst/>
          </a:prstGeom>
          <a:noFill/>
        </p:spPr>
        <p:txBody>
          <a:bodyPr wrap="square" rtlCol="0">
            <a:spAutoFit/>
          </a:bodyPr>
          <a:lstStyle/>
          <a:p>
            <a:r>
              <a:rPr lang="en-US" dirty="0"/>
              <a:t>Example Effort Report: </a:t>
            </a:r>
          </a:p>
        </p:txBody>
      </p:sp>
      <p:sp>
        <p:nvSpPr>
          <p:cNvPr id="4" name="TextBox 3"/>
          <p:cNvSpPr txBox="1"/>
          <p:nvPr/>
        </p:nvSpPr>
        <p:spPr>
          <a:xfrm>
            <a:off x="6359528" y="4609576"/>
            <a:ext cx="3289875" cy="369332"/>
          </a:xfrm>
          <a:prstGeom prst="rect">
            <a:avLst/>
          </a:prstGeom>
          <a:noFill/>
        </p:spPr>
        <p:txBody>
          <a:bodyPr wrap="none" rtlCol="0">
            <a:spAutoFit/>
          </a:bodyPr>
          <a:lstStyle/>
          <a:p>
            <a:r>
              <a:rPr lang="en-US" dirty="0"/>
              <a:t>Click ‘Certify’ if effort is CORRECT</a:t>
            </a:r>
          </a:p>
        </p:txBody>
      </p:sp>
      <p:sp>
        <p:nvSpPr>
          <p:cNvPr id="7" name="Content Placeholder 6">
            <a:extLst>
              <a:ext uri="{FF2B5EF4-FFF2-40B4-BE49-F238E27FC236}">
                <a16:creationId xmlns:a16="http://schemas.microsoft.com/office/drawing/2014/main" id="{E03B3761-2D62-43B8-B8FF-81CBEFA479BA}"/>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534487A7-FB6A-4443-A6FB-322A3CC07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32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37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3200" dirty="0"/>
              <a:t>   What is Effort? </a:t>
            </a:r>
          </a:p>
          <a:p>
            <a:pPr lvl="1">
              <a:buFont typeface="Wingdings" panose="05000000000000000000" pitchFamily="2" charset="2"/>
              <a:buChar char="§"/>
            </a:pPr>
            <a:r>
              <a:rPr lang="en-US" sz="3200" dirty="0"/>
              <a:t>   What is Effort Reporting?</a:t>
            </a:r>
          </a:p>
          <a:p>
            <a:pPr lvl="1">
              <a:buFont typeface="Wingdings" panose="05000000000000000000" pitchFamily="2" charset="2"/>
              <a:buChar char="§"/>
            </a:pPr>
            <a:r>
              <a:rPr lang="en-US" sz="3200" dirty="0"/>
              <a:t>   Banner Effort Reporting Process</a:t>
            </a:r>
          </a:p>
          <a:p>
            <a:pPr lvl="1">
              <a:buFont typeface="Wingdings" panose="05000000000000000000" pitchFamily="2" charset="2"/>
              <a:buChar char="§"/>
            </a:pPr>
            <a:r>
              <a:rPr lang="en-US" sz="3200" dirty="0"/>
              <a:t>   Guide to Navigating Effort Reporting System</a:t>
            </a:r>
          </a:p>
          <a:p>
            <a:pPr lvl="1">
              <a:buFont typeface="Wingdings" panose="05000000000000000000" pitchFamily="2" charset="2"/>
              <a:buChar char="§"/>
            </a:pPr>
            <a:r>
              <a:rPr lang="en-US" sz="3200" dirty="0"/>
              <a:t>   Other Effort Reporting Details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52" y="178229"/>
            <a:ext cx="4130398" cy="1265030"/>
          </a:xfrm>
          <a:prstGeom prst="rect">
            <a:avLst/>
          </a:prstGeom>
        </p:spPr>
      </p:pic>
    </p:spTree>
    <p:extLst>
      <p:ext uri="{BB962C8B-B14F-4D97-AF65-F5344CB8AC3E}">
        <p14:creationId xmlns:p14="http://schemas.microsoft.com/office/powerpoint/2010/main" val="410003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292" y="286603"/>
            <a:ext cx="6193387" cy="1450757"/>
          </a:xfrm>
        </p:spPr>
        <p:txBody>
          <a:bodyPr/>
          <a:lstStyle/>
          <a:p>
            <a:r>
              <a:rPr lang="en-US" dirty="0"/>
              <a:t>Certifier: Certify</a:t>
            </a:r>
          </a:p>
        </p:txBody>
      </p:sp>
      <p:sp>
        <p:nvSpPr>
          <p:cNvPr id="6" name="Down Arrow 5"/>
          <p:cNvSpPr/>
          <p:nvPr/>
        </p:nvSpPr>
        <p:spPr>
          <a:xfrm>
            <a:off x="10700799" y="3429000"/>
            <a:ext cx="613317" cy="2141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22060" y="3651348"/>
            <a:ext cx="8800855" cy="707886"/>
          </a:xfrm>
          <a:prstGeom prst="rect">
            <a:avLst/>
          </a:prstGeom>
          <a:noFill/>
        </p:spPr>
        <p:txBody>
          <a:bodyPr wrap="square" rtlCol="0">
            <a:spAutoFit/>
          </a:bodyPr>
          <a:lstStyle/>
          <a:p>
            <a:r>
              <a:rPr lang="en-US" sz="2000" dirty="0"/>
              <a:t>(Once the certifier agrees and submits the effort report, the effort certification process is complete, and the record is locked)</a:t>
            </a:r>
          </a:p>
        </p:txBody>
      </p:sp>
      <p:sp>
        <p:nvSpPr>
          <p:cNvPr id="7" name="Content Placeholder 6">
            <a:extLst>
              <a:ext uri="{FF2B5EF4-FFF2-40B4-BE49-F238E27FC236}">
                <a16:creationId xmlns:a16="http://schemas.microsoft.com/office/drawing/2014/main" id="{544B70BD-A644-445C-ACA0-D0E72ACDA508}"/>
              </a:ext>
            </a:extLst>
          </p:cNvPr>
          <p:cNvSpPr>
            <a:spLocks noGrp="1"/>
          </p:cNvSpPr>
          <p:nvPr>
            <p:ph idx="1"/>
          </p:nvPr>
        </p:nvSpPr>
        <p:spPr/>
        <p:txBody>
          <a:bodyPr/>
          <a:lstStyle/>
          <a:p>
            <a:endParaRPr lang="en-US" dirty="0"/>
          </a:p>
        </p:txBody>
      </p:sp>
      <p:pic>
        <p:nvPicPr>
          <p:cNvPr id="3074" name="Picture 2">
            <a:extLst>
              <a:ext uri="{FF2B5EF4-FFF2-40B4-BE49-F238E27FC236}">
                <a16:creationId xmlns:a16="http://schemas.microsoft.com/office/drawing/2014/main" id="{2863AE89-3343-459C-AF20-CDC043ADE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37" y="159013"/>
            <a:ext cx="11536326" cy="60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7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D1A7-43EF-4670-BC5A-01B52471C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813BD1-DFF4-469F-B0F0-BDAFE0AA6748}"/>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3D130D9A-C72A-4F5D-9807-A598AC887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92683" cy="627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5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A2F8F4E-DD46-4EAC-8294-2FDA20548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9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79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1208" y="286603"/>
            <a:ext cx="6154472" cy="1450757"/>
          </a:xfrm>
        </p:spPr>
        <p:txBody>
          <a:bodyPr/>
          <a:lstStyle/>
          <a:p>
            <a:r>
              <a:rPr lang="en-US" dirty="0"/>
              <a:t>Locked Records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Once an effort report is in the status of Completed – Locked, all action buttons are removed, and changes cannot be done.</a:t>
            </a:r>
          </a:p>
          <a:p>
            <a:pPr>
              <a:buFont typeface="Arial" panose="020B0604020202020204" pitchFamily="34" charset="0"/>
              <a:buChar char="•"/>
            </a:pPr>
            <a:r>
              <a:rPr lang="en-US" sz="2800" dirty="0"/>
              <a:t>Once certification is complete (Locked), recertification should not occur.</a:t>
            </a:r>
          </a:p>
          <a:p>
            <a:pPr>
              <a:buFont typeface="Arial" panose="020B0604020202020204" pitchFamily="34" charset="0"/>
              <a:buChar char="•"/>
            </a:pPr>
            <a:r>
              <a:rPr lang="en-US" sz="2800" dirty="0"/>
              <a:t> In the rare event that re-certification is necessary, please contact Research Accounting Services.  </a:t>
            </a:r>
          </a:p>
          <a:p>
            <a:pPr lvl="1">
              <a:buFont typeface="Courier New" panose="02070309020205020404" pitchFamily="49" charset="0"/>
              <a:buChar char="o"/>
            </a:pPr>
            <a:r>
              <a:rPr lang="en-US" sz="2400" dirty="0"/>
              <a:t>This requires further review and approval.</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6" y="178229"/>
            <a:ext cx="4130398" cy="1265030"/>
          </a:xfrm>
          <a:prstGeom prst="rect">
            <a:avLst/>
          </a:prstGeom>
        </p:spPr>
      </p:pic>
    </p:spTree>
    <p:extLst>
      <p:ext uri="{BB962C8B-B14F-4D97-AF65-F5344CB8AC3E}">
        <p14:creationId xmlns:p14="http://schemas.microsoft.com/office/powerpoint/2010/main" val="530170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854" y="286603"/>
            <a:ext cx="5635826" cy="1450757"/>
          </a:xfrm>
        </p:spPr>
        <p:txBody>
          <a:bodyPr/>
          <a:lstStyle/>
          <a:p>
            <a:r>
              <a:rPr lang="en-US" dirty="0"/>
              <a:t>Certifier: Incorrect Effort Report </a:t>
            </a:r>
          </a:p>
        </p:txBody>
      </p:sp>
      <p:sp>
        <p:nvSpPr>
          <p:cNvPr id="3" name="Content Placeholder 2"/>
          <p:cNvSpPr>
            <a:spLocks noGrp="1"/>
          </p:cNvSpPr>
          <p:nvPr>
            <p:ph idx="1"/>
          </p:nvPr>
        </p:nvSpPr>
        <p:spPr/>
        <p:txBody>
          <a:bodyPr>
            <a:normAutofit fontScale="92500" lnSpcReduction="20000"/>
          </a:bodyPr>
          <a:lstStyle/>
          <a:p>
            <a:r>
              <a:rPr lang="en-US" sz="3200" dirty="0"/>
              <a:t>If the Effort Report is not correct,  do </a:t>
            </a:r>
            <a:r>
              <a:rPr lang="en-US" sz="3200" dirty="0">
                <a:solidFill>
                  <a:srgbClr val="FF0000"/>
                </a:solidFill>
              </a:rPr>
              <a:t>NOT</a:t>
            </a:r>
            <a:r>
              <a:rPr lang="en-US" sz="3200" dirty="0"/>
              <a:t> select “Certify”</a:t>
            </a:r>
          </a:p>
          <a:p>
            <a:pPr lvl="1"/>
            <a:r>
              <a:rPr lang="en-US" sz="2800" dirty="0"/>
              <a:t>Instead, send an email with the desired changes to the individual in your department who processes labor redistributions (in most cases,  pre-reviewer has access to process the labor redistributions themselves)</a:t>
            </a:r>
          </a:p>
          <a:p>
            <a:r>
              <a:rPr lang="en-US" sz="3200" dirty="0"/>
              <a:t>Make the change in the labor redistribution tab</a:t>
            </a:r>
          </a:p>
          <a:p>
            <a:pPr lvl="1"/>
            <a:r>
              <a:rPr lang="en-US" sz="2800" dirty="0"/>
              <a:t>Change to effort will not be automatic</a:t>
            </a:r>
          </a:p>
          <a:p>
            <a:pPr lvl="1"/>
            <a:r>
              <a:rPr lang="en-US" sz="2800" dirty="0"/>
              <a:t>Labor redistribution needs to get all its necessary approvals</a:t>
            </a:r>
          </a:p>
          <a:p>
            <a:pPr lvl="1"/>
            <a:r>
              <a:rPr lang="en-US" sz="2800" dirty="0"/>
              <a:t>Once it reaches disposition code of 70, labor redistribution is complete and processed in the labor redistribution system, RAS will create new effort report in Banner ERS</a:t>
            </a:r>
          </a:p>
          <a:p>
            <a:pPr lvl="1"/>
            <a:r>
              <a:rPr lang="en-US" sz="2800" dirty="0"/>
              <a:t>Contact RAS for issues/questions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7885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86" y="286603"/>
            <a:ext cx="6420393" cy="1450757"/>
          </a:xfrm>
        </p:spPr>
        <p:txBody>
          <a:bodyPr>
            <a:noAutofit/>
          </a:bodyPr>
          <a:lstStyle/>
          <a:p>
            <a:r>
              <a:rPr lang="en-US" sz="3600" dirty="0"/>
              <a:t>Effort Reporting Additional Information: Useful Tabs on the Effort Report</a:t>
            </a:r>
          </a:p>
        </p:txBody>
      </p:sp>
      <p:sp>
        <p:nvSpPr>
          <p:cNvPr id="3" name="Content Placeholder 2"/>
          <p:cNvSpPr>
            <a:spLocks noGrp="1"/>
          </p:cNvSpPr>
          <p:nvPr>
            <p:ph idx="1"/>
          </p:nvPr>
        </p:nvSpPr>
        <p:spPr>
          <a:xfrm>
            <a:off x="1097280" y="1845733"/>
            <a:ext cx="10058400" cy="4395675"/>
          </a:xfrm>
        </p:spPr>
        <p:txBody>
          <a:bodyPr>
            <a:normAutofit/>
          </a:bodyPr>
          <a:lstStyle/>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Pay Period Summary Tab</a:t>
            </a:r>
          </a:p>
          <a:p>
            <a:pPr marL="635508" lvl="1" indent="-342900">
              <a:lnSpc>
                <a:spcPct val="107000"/>
              </a:lnSpc>
              <a:spcBef>
                <a:spcPts val="0"/>
              </a:spcBef>
              <a:spcAft>
                <a:spcPts val="800"/>
              </a:spcAft>
              <a:buClr>
                <a:srgbClr val="ED7D31"/>
              </a:buClr>
              <a:buFont typeface="Wingdings" panose="05000000000000000000" pitchFamily="2" charset="2"/>
              <a:buChar char=""/>
            </a:pPr>
            <a:r>
              <a:rPr lang="en-US" sz="2000" dirty="0"/>
              <a:t>To view specific payroll activity, click this tab.</a:t>
            </a:r>
          </a:p>
          <a:p>
            <a:pPr marL="0" marR="0" lvl="0" indent="0">
              <a:lnSpc>
                <a:spcPct val="107000"/>
              </a:lnSpc>
              <a:spcBef>
                <a:spcPts val="0"/>
              </a:spcBef>
              <a:spcAft>
                <a:spcPts val="800"/>
              </a:spcAft>
              <a:buClr>
                <a:srgbClr val="ED7D31"/>
              </a:buClr>
              <a:buNone/>
            </a:pPr>
            <a:r>
              <a:rPr lang="en-US" sz="2800" dirty="0">
                <a:latin typeface="Calibri" panose="020F0502020204030204" pitchFamily="34" charset="0"/>
                <a:ea typeface="Calibri" panose="020F0502020204030204" pitchFamily="34" charset="0"/>
                <a:cs typeface="Times New Roman" panose="02020603050405020304" pitchFamily="18" charset="0"/>
              </a:rPr>
              <a:t>Comments Tab</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Click the Comments tab to view comments or add any comments that you find necessary.</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The Comment will be saved and available to be viewed by anyone on the Routing Queue. </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Once comments are added they cannot be updated or deleted.</a:t>
            </a:r>
            <a:r>
              <a:rPr lang="en-US" sz="2000" dirty="0">
                <a:noFill/>
                <a:latin typeface="Calibri" panose="020F0502020204030204" pitchFamily="34" charset="0"/>
                <a:ea typeface="Calibri" panose="020F0502020204030204" pitchFamily="34" charset="0"/>
                <a:cs typeface="Times New Roman" panose="02020603050405020304" pitchFamily="18" charset="0"/>
              </a:rPr>
              <a:t> updated </a:t>
            </a:r>
            <a:r>
              <a:rPr lang="en-US" dirty="0">
                <a:noFill/>
                <a:latin typeface="Calibri" panose="020F0502020204030204" pitchFamily="34" charset="0"/>
                <a:ea typeface="Calibri" panose="020F0502020204030204" pitchFamily="34" charset="0"/>
                <a:cs typeface="Times New Roman" panose="02020603050405020304" pitchFamily="18" charset="0"/>
              </a:rPr>
              <a:t>or deleted.</a:t>
            </a: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Routing Queue Tab</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To view the progress and details of the effort certification process.</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The Routing queue shows the status of each stage of the Effort Certification process.</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The queue will update automatically after each person completes his or her task.</a:t>
            </a:r>
          </a:p>
          <a:p>
            <a:pPr marL="457200" indent="-457200">
              <a:buFont typeface="+mj-lt"/>
              <a:buAutoNum type="arabicPeriod"/>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78888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4" y="188773"/>
            <a:ext cx="4130398" cy="1265030"/>
          </a:xfrm>
          <a:prstGeom prst="rect">
            <a:avLst/>
          </a:prstGeom>
        </p:spPr>
      </p:pic>
      <p:sp>
        <p:nvSpPr>
          <p:cNvPr id="2" name="Title 1"/>
          <p:cNvSpPr>
            <a:spLocks noGrp="1"/>
          </p:cNvSpPr>
          <p:nvPr>
            <p:ph type="title"/>
          </p:nvPr>
        </p:nvSpPr>
        <p:spPr>
          <a:xfrm>
            <a:off x="4361747" y="34592"/>
            <a:ext cx="7262685" cy="1450757"/>
          </a:xfrm>
        </p:spPr>
        <p:txBody>
          <a:bodyPr>
            <a:noAutofit/>
          </a:bodyPr>
          <a:lstStyle/>
          <a:p>
            <a:pPr algn="ctr"/>
            <a:r>
              <a:rPr lang="en-US" sz="3200" dirty="0"/>
              <a:t>Effort Reporting Additional Information Useful Tabs on the Effort Report:</a:t>
            </a:r>
            <a:br>
              <a:rPr lang="en-US" sz="3200" dirty="0"/>
            </a:br>
            <a:r>
              <a:rPr lang="en-US" sz="3200" b="1" dirty="0"/>
              <a:t>Pay Period Summary</a:t>
            </a:r>
          </a:p>
        </p:txBody>
      </p:sp>
      <p:sp>
        <p:nvSpPr>
          <p:cNvPr id="5" name="Content Placeholder 4">
            <a:extLst>
              <a:ext uri="{FF2B5EF4-FFF2-40B4-BE49-F238E27FC236}">
                <a16:creationId xmlns:a16="http://schemas.microsoft.com/office/drawing/2014/main" id="{E9A2D6D7-850C-4EF5-AE0C-C4FD16015EB6}"/>
              </a:ext>
            </a:extLst>
          </p:cNvPr>
          <p:cNvSpPr>
            <a:spLocks noGrp="1"/>
          </p:cNvSpPr>
          <p:nvPr>
            <p:ph idx="1"/>
          </p:nvPr>
        </p:nvSpPr>
        <p:spPr/>
        <p:txBody>
          <a:bodyPr/>
          <a:lstStyle/>
          <a:p>
            <a:endParaRPr lang="en-US"/>
          </a:p>
        </p:txBody>
      </p:sp>
      <p:pic>
        <p:nvPicPr>
          <p:cNvPr id="7" name="Picture 2">
            <a:extLst>
              <a:ext uri="{FF2B5EF4-FFF2-40B4-BE49-F238E27FC236}">
                <a16:creationId xmlns:a16="http://schemas.microsoft.com/office/drawing/2014/main" id="{8451BA08-50FD-4662-B65A-62AAC17DB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3803"/>
            <a:ext cx="12192000" cy="495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96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2" name="Title 1"/>
          <p:cNvSpPr>
            <a:spLocks noGrp="1"/>
          </p:cNvSpPr>
          <p:nvPr>
            <p:ph type="title"/>
          </p:nvPr>
        </p:nvSpPr>
        <p:spPr>
          <a:xfrm>
            <a:off x="4284487" y="0"/>
            <a:ext cx="7384605" cy="1450757"/>
          </a:xfrm>
        </p:spPr>
        <p:txBody>
          <a:bodyPr>
            <a:noAutofit/>
          </a:bodyPr>
          <a:lstStyle/>
          <a:p>
            <a:pPr algn="ctr"/>
            <a:r>
              <a:rPr lang="en-US" sz="3600" dirty="0"/>
              <a:t>Effort Reporting Additional Information Useful Tabs on the Effort Report</a:t>
            </a:r>
            <a:br>
              <a:rPr lang="en-US" sz="3600" dirty="0"/>
            </a:br>
            <a:r>
              <a:rPr lang="en-US" sz="3600" b="1" dirty="0"/>
              <a:t>Comments Tab</a:t>
            </a:r>
          </a:p>
        </p:txBody>
      </p:sp>
      <p:sp>
        <p:nvSpPr>
          <p:cNvPr id="5" name="Content Placeholder 4">
            <a:extLst>
              <a:ext uri="{FF2B5EF4-FFF2-40B4-BE49-F238E27FC236}">
                <a16:creationId xmlns:a16="http://schemas.microsoft.com/office/drawing/2014/main" id="{B7A64DB4-8786-4FC3-8296-3F2EA785E69A}"/>
              </a:ext>
            </a:extLst>
          </p:cNvPr>
          <p:cNvSpPr>
            <a:spLocks noGrp="1"/>
          </p:cNvSpPr>
          <p:nvPr>
            <p:ph idx="1"/>
          </p:nvPr>
        </p:nvSpPr>
        <p:spPr/>
        <p:txBody>
          <a:bodyPr/>
          <a:lstStyle/>
          <a:p>
            <a:endParaRPr lang="en-US"/>
          </a:p>
        </p:txBody>
      </p:sp>
      <p:pic>
        <p:nvPicPr>
          <p:cNvPr id="8" name="Picture 2">
            <a:extLst>
              <a:ext uri="{FF2B5EF4-FFF2-40B4-BE49-F238E27FC236}">
                <a16:creationId xmlns:a16="http://schemas.microsoft.com/office/drawing/2014/main" id="{B2EAD2D7-A585-4CEB-9430-8E9792E3D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26213"/>
            <a:ext cx="12191999" cy="51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02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154304-3BCE-415C-9F6C-4CA30F066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2" name="Title 1">
            <a:extLst>
              <a:ext uri="{FF2B5EF4-FFF2-40B4-BE49-F238E27FC236}">
                <a16:creationId xmlns:a16="http://schemas.microsoft.com/office/drawing/2014/main" id="{E2CBF7EB-BACC-4AD8-B2B4-D3ED5F5EC36F}"/>
              </a:ext>
            </a:extLst>
          </p:cNvPr>
          <p:cNvSpPr>
            <a:spLocks noGrp="1"/>
          </p:cNvSpPr>
          <p:nvPr>
            <p:ph type="title"/>
          </p:nvPr>
        </p:nvSpPr>
        <p:spPr>
          <a:xfrm>
            <a:off x="4458611" y="0"/>
            <a:ext cx="7648575" cy="1541194"/>
          </a:xfrm>
        </p:spPr>
        <p:txBody>
          <a:bodyPr>
            <a:noAutofit/>
          </a:bodyPr>
          <a:lstStyle/>
          <a:p>
            <a:pPr algn="ctr"/>
            <a:r>
              <a:rPr lang="en-US" sz="3600" dirty="0"/>
              <a:t>Effort Reporting Additional Information Useful Tabs on the Effort Report:</a:t>
            </a:r>
            <a:br>
              <a:rPr lang="en-US" sz="3600" dirty="0"/>
            </a:br>
            <a:r>
              <a:rPr lang="en-US" sz="3600" b="1" dirty="0"/>
              <a:t>Routing Queue</a:t>
            </a:r>
            <a:endParaRPr lang="en-US" sz="3600" dirty="0"/>
          </a:p>
        </p:txBody>
      </p:sp>
      <p:sp>
        <p:nvSpPr>
          <p:cNvPr id="4" name="Content Placeholder 3">
            <a:extLst>
              <a:ext uri="{FF2B5EF4-FFF2-40B4-BE49-F238E27FC236}">
                <a16:creationId xmlns:a16="http://schemas.microsoft.com/office/drawing/2014/main" id="{EE8409DC-8134-460E-ADA8-3F4CD1181930}"/>
              </a:ext>
            </a:extLst>
          </p:cNvPr>
          <p:cNvSpPr>
            <a:spLocks noGrp="1"/>
          </p:cNvSpPr>
          <p:nvPr>
            <p:ph idx="1"/>
          </p:nvPr>
        </p:nvSpPr>
        <p:spPr/>
        <p:txBody>
          <a:bodyPr/>
          <a:lstStyle/>
          <a:p>
            <a:endParaRPr lang="en-US"/>
          </a:p>
        </p:txBody>
      </p:sp>
      <p:pic>
        <p:nvPicPr>
          <p:cNvPr id="7" name="Picture 2">
            <a:extLst>
              <a:ext uri="{FF2B5EF4-FFF2-40B4-BE49-F238E27FC236}">
                <a16:creationId xmlns:a16="http://schemas.microsoft.com/office/drawing/2014/main" id="{5006EDF8-4D38-459B-9019-566F09C6E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4764"/>
            <a:ext cx="12191999" cy="496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2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834068"/>
            <a:ext cx="10058400" cy="3566160"/>
          </a:xfrm>
        </p:spPr>
        <p:txBody>
          <a:bodyPr>
            <a:normAutofit/>
          </a:bodyPr>
          <a:lstStyle/>
          <a:p>
            <a:r>
              <a:rPr lang="en-US" sz="7200" dirty="0"/>
              <a:t>Effort Reporting – Navigating the System as an Alternate Certifier</a:t>
            </a:r>
          </a:p>
        </p:txBody>
      </p:sp>
      <p:sp>
        <p:nvSpPr>
          <p:cNvPr id="3" name="Subtitle 2"/>
          <p:cNvSpPr>
            <a:spLocks noGrp="1"/>
          </p:cNvSpPr>
          <p:nvPr>
            <p:ph type="subTitle" idx="1"/>
          </p:nvPr>
        </p:nvSpPr>
        <p:spPr>
          <a:xfrm>
            <a:off x="542925" y="4505810"/>
            <a:ext cx="11372849" cy="1143000"/>
          </a:xfrm>
        </p:spPr>
        <p:txBody>
          <a:bodyPr/>
          <a:lstStyle/>
          <a:p>
            <a:r>
              <a:rPr lang="en-US"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6686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What is Effort?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Effort is defined as the total of all professional activities which are performed as part of an individual’s employment obligation associated with an individual’s institutional base salary. Total professional activity includes research, teaching, patient care, administrative and other University appointed activities. </a:t>
            </a:r>
          </a:p>
          <a:p>
            <a:pPr>
              <a:buFont typeface="Wingdings" panose="05000000000000000000" pitchFamily="2" charset="2"/>
              <a:buChar char="§"/>
            </a:pPr>
            <a:r>
              <a:rPr lang="en-US" dirty="0"/>
              <a:t>Effort includes the time spent working on a sponsored project in which salary is directly charged or contributed (cost-shared). </a:t>
            </a:r>
          </a:p>
          <a:p>
            <a:pPr>
              <a:buFont typeface="Wingdings" panose="05000000000000000000" pitchFamily="2" charset="2"/>
              <a:buChar char="§"/>
            </a:pPr>
            <a:r>
              <a:rPr lang="en-US" dirty="0"/>
              <a:t>Effort is expressed as percent of </a:t>
            </a:r>
            <a:r>
              <a:rPr lang="en-US" b="1" dirty="0"/>
              <a:t>TOTAL </a:t>
            </a:r>
            <a:r>
              <a:rPr lang="en-US" dirty="0"/>
              <a:t>activity and is not based on a 40-hour work week.</a:t>
            </a:r>
          </a:p>
          <a:p>
            <a:pPr marL="0">
              <a:spcBef>
                <a:spcPts val="0"/>
              </a:spcBef>
              <a:spcAft>
                <a:spcPts val="0"/>
              </a:spcAft>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graphicFrame>
        <p:nvGraphicFramePr>
          <p:cNvPr id="26" name="Chart 25"/>
          <p:cNvGraphicFramePr/>
          <p:nvPr/>
        </p:nvGraphicFramePr>
        <p:xfrm>
          <a:off x="7324164" y="3991884"/>
          <a:ext cx="6889803" cy="2483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58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2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5180" y="286603"/>
            <a:ext cx="5390500" cy="1450757"/>
          </a:xfrm>
        </p:spPr>
        <p:txBody>
          <a:bodyPr/>
          <a:lstStyle/>
          <a:p>
            <a:pPr algn="ctr"/>
            <a:r>
              <a:rPr lang="en-US" dirty="0"/>
              <a:t>Log in to Self- Service Banner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2052" name="Picture 4">
            <a:extLst>
              <a:ext uri="{FF2B5EF4-FFF2-40B4-BE49-F238E27FC236}">
                <a16:creationId xmlns:a16="http://schemas.microsoft.com/office/drawing/2014/main" id="{6E24E15B-C58E-4EBB-83F8-94695277E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277" y="1852246"/>
            <a:ext cx="9167446" cy="446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276" y="61183"/>
            <a:ext cx="7553324" cy="1676177"/>
          </a:xfrm>
        </p:spPr>
        <p:txBody>
          <a:bodyPr>
            <a:noAutofit/>
          </a:bodyPr>
          <a:lstStyle/>
          <a:p>
            <a:pPr algn="ctr"/>
            <a:r>
              <a:rPr lang="en-US" sz="3400" dirty="0"/>
              <a:t>Select “Effort Reporting” link under Administrative Tools and Resources section of Employee menu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6" name="Picture 5">
            <a:extLst>
              <a:ext uri="{FF2B5EF4-FFF2-40B4-BE49-F238E27FC236}">
                <a16:creationId xmlns:a16="http://schemas.microsoft.com/office/drawing/2014/main" id="{B2C840EF-192C-4F4B-9E1B-3DAAEE29929C}"/>
              </a:ext>
            </a:extLst>
          </p:cNvPr>
          <p:cNvPicPr>
            <a:picLocks noChangeAspect="1"/>
          </p:cNvPicPr>
          <p:nvPr/>
        </p:nvPicPr>
        <p:blipFill>
          <a:blip r:embed="rId4"/>
          <a:stretch>
            <a:fillRect/>
          </a:stretch>
        </p:blipFill>
        <p:spPr>
          <a:xfrm>
            <a:off x="1469204" y="1737360"/>
            <a:ext cx="9349484" cy="4567747"/>
          </a:xfrm>
          <a:prstGeom prst="rect">
            <a:avLst/>
          </a:prstGeom>
        </p:spPr>
      </p:pic>
    </p:spTree>
    <p:extLst>
      <p:ext uri="{BB962C8B-B14F-4D97-AF65-F5344CB8AC3E}">
        <p14:creationId xmlns:p14="http://schemas.microsoft.com/office/powerpoint/2010/main" val="6142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498DFD-39B3-42B9-B949-15105A2B9D82}"/>
              </a:ext>
            </a:extLst>
          </p:cNvPr>
          <p:cNvSpPr txBox="1"/>
          <p:nvPr/>
        </p:nvSpPr>
        <p:spPr>
          <a:xfrm>
            <a:off x="4265381" y="113889"/>
            <a:ext cx="7658084" cy="1446550"/>
          </a:xfrm>
          <a:prstGeom prst="rect">
            <a:avLst/>
          </a:prstGeom>
          <a:noFill/>
        </p:spPr>
        <p:txBody>
          <a:bodyPr wrap="square" rtlCol="0">
            <a:spAutoFit/>
          </a:bodyPr>
          <a:lstStyle/>
          <a:p>
            <a:pPr algn="ctr"/>
            <a:r>
              <a:rPr lang="en-US" sz="4400" dirty="0">
                <a:latin typeface="+mj-lt"/>
              </a:rPr>
              <a:t>Select “Review or Certify Reports” tab</a:t>
            </a:r>
          </a:p>
        </p:txBody>
      </p:sp>
      <p:pic>
        <p:nvPicPr>
          <p:cNvPr id="5" name="Picture 4">
            <a:extLst>
              <a:ext uri="{FF2B5EF4-FFF2-40B4-BE49-F238E27FC236}">
                <a16:creationId xmlns:a16="http://schemas.microsoft.com/office/drawing/2014/main" id="{26F4E684-8479-403C-B0D5-CD5B49E7D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83" y="189260"/>
            <a:ext cx="4130398" cy="1265030"/>
          </a:xfrm>
          <a:prstGeom prst="rect">
            <a:avLst/>
          </a:prstGeom>
        </p:spPr>
      </p:pic>
      <p:pic>
        <p:nvPicPr>
          <p:cNvPr id="2050" name="Picture 2">
            <a:extLst>
              <a:ext uri="{FF2B5EF4-FFF2-40B4-BE49-F238E27FC236}">
                <a16:creationId xmlns:a16="http://schemas.microsoft.com/office/drawing/2014/main" id="{FA9E9254-BD44-481A-8719-5FD988E95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83" y="1733108"/>
            <a:ext cx="11922034" cy="451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78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F0021A-6025-47F5-B3F4-B2F59FD0767E}"/>
              </a:ext>
            </a:extLst>
          </p:cNvPr>
          <p:cNvSpPr txBox="1"/>
          <p:nvPr/>
        </p:nvSpPr>
        <p:spPr>
          <a:xfrm>
            <a:off x="4170011" y="604483"/>
            <a:ext cx="7630103" cy="754053"/>
          </a:xfrm>
          <a:prstGeom prst="rect">
            <a:avLst/>
          </a:prstGeom>
          <a:noFill/>
        </p:spPr>
        <p:txBody>
          <a:bodyPr wrap="square" rtlCol="0" anchor="b">
            <a:spAutoFit/>
          </a:bodyPr>
          <a:lstStyle/>
          <a:p>
            <a:pPr algn="ctr"/>
            <a:r>
              <a:rPr lang="en-US" sz="4300" dirty="0">
                <a:latin typeface="+mj-lt"/>
              </a:rPr>
              <a:t>Open “Advanced Search” menu</a:t>
            </a:r>
          </a:p>
        </p:txBody>
      </p:sp>
      <p:pic>
        <p:nvPicPr>
          <p:cNvPr id="5" name="Picture 4">
            <a:extLst>
              <a:ext uri="{FF2B5EF4-FFF2-40B4-BE49-F238E27FC236}">
                <a16:creationId xmlns:a16="http://schemas.microsoft.com/office/drawing/2014/main" id="{2035E2AC-B698-458A-8329-47057BC3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3074" name="Picture 2">
            <a:extLst>
              <a:ext uri="{FF2B5EF4-FFF2-40B4-BE49-F238E27FC236}">
                <a16:creationId xmlns:a16="http://schemas.microsoft.com/office/drawing/2014/main" id="{41F12E3D-E0A1-40B7-8666-E232C8EC7D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9852" y="1531089"/>
            <a:ext cx="10898372" cy="472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53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C055-5B95-4F24-B6B2-494EE97B2802}"/>
              </a:ext>
            </a:extLst>
          </p:cNvPr>
          <p:cNvSpPr>
            <a:spLocks noGrp="1"/>
          </p:cNvSpPr>
          <p:nvPr>
            <p:ph type="title"/>
          </p:nvPr>
        </p:nvSpPr>
        <p:spPr>
          <a:xfrm>
            <a:off x="4287272" y="11036"/>
            <a:ext cx="7379036" cy="1207742"/>
          </a:xfrm>
        </p:spPr>
        <p:txBody>
          <a:bodyPr>
            <a:normAutofit fontScale="90000"/>
          </a:bodyPr>
          <a:lstStyle/>
          <a:p>
            <a:pPr algn="ctr"/>
            <a:r>
              <a:rPr lang="en-US" sz="3000" dirty="0"/>
              <a:t>Select “Chart of Account Code” – D or S, and “Status” Awaiting Certification from the menu (you may filter further on grant/ID/name or effort period), click “Go”</a:t>
            </a:r>
          </a:p>
        </p:txBody>
      </p:sp>
      <p:pic>
        <p:nvPicPr>
          <p:cNvPr id="5" name="Picture 4">
            <a:extLst>
              <a:ext uri="{FF2B5EF4-FFF2-40B4-BE49-F238E27FC236}">
                <a16:creationId xmlns:a16="http://schemas.microsoft.com/office/drawing/2014/main" id="{09E96B36-ED2C-418C-95B0-5C325B3DD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4" name="Content Placeholder 3">
            <a:extLst>
              <a:ext uri="{FF2B5EF4-FFF2-40B4-BE49-F238E27FC236}">
                <a16:creationId xmlns:a16="http://schemas.microsoft.com/office/drawing/2014/main" id="{BF3C58F8-41E5-44D2-B75D-073294555B9F}"/>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CA582714-9D6F-479C-94BF-57EABD950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26213"/>
            <a:ext cx="12192000" cy="516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99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5" y="-65267"/>
            <a:ext cx="10261534" cy="928310"/>
          </a:xfrm>
        </p:spPr>
        <p:txBody>
          <a:bodyPr>
            <a:normAutofit/>
          </a:bodyPr>
          <a:lstStyle/>
          <a:p>
            <a:r>
              <a:rPr lang="en-US" sz="4400" dirty="0"/>
              <a:t>Alternate Certifier: Reports Populate</a:t>
            </a:r>
          </a:p>
        </p:txBody>
      </p:sp>
      <p:sp>
        <p:nvSpPr>
          <p:cNvPr id="3" name="Rectangle 2"/>
          <p:cNvSpPr/>
          <p:nvPr/>
        </p:nvSpPr>
        <p:spPr>
          <a:xfrm>
            <a:off x="3914128" y="3184082"/>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14128" y="3428999"/>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14128" y="3695204"/>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14128" y="3970125"/>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12787" y="4216982"/>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12787" y="4479102"/>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12787" y="4738760"/>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12787" y="5019723"/>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2787" y="5282948"/>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12787" y="5541103"/>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12787" y="5797802"/>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12787" y="6066024"/>
            <a:ext cx="1984866" cy="6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2B748519-BDF4-47F1-A564-25E5EE6D036F}"/>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DA0C0D9A-1E9C-4007-AEF8-8F5C1DCB2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043"/>
            <a:ext cx="12192000" cy="547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228" y="286603"/>
            <a:ext cx="4944451" cy="1450757"/>
          </a:xfrm>
        </p:spPr>
        <p:txBody>
          <a:bodyPr/>
          <a:lstStyle/>
          <a:p>
            <a:r>
              <a:rPr lang="en-US" dirty="0"/>
              <a:t>Certifier: </a:t>
            </a:r>
            <a:br>
              <a:rPr lang="en-US" dirty="0"/>
            </a:br>
            <a:r>
              <a:rPr lang="en-US" dirty="0"/>
              <a:t>Certify Effort</a:t>
            </a:r>
          </a:p>
        </p:txBody>
      </p:sp>
      <p:sp>
        <p:nvSpPr>
          <p:cNvPr id="6" name="Rectangle 5"/>
          <p:cNvSpPr/>
          <p:nvPr/>
        </p:nvSpPr>
        <p:spPr>
          <a:xfrm>
            <a:off x="2363783" y="928967"/>
            <a:ext cx="1483663" cy="1660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77235" y="5637286"/>
            <a:ext cx="1204331" cy="1561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4528457" y="0"/>
            <a:ext cx="2449286" cy="369332"/>
          </a:xfrm>
          <a:prstGeom prst="rect">
            <a:avLst/>
          </a:prstGeom>
          <a:noFill/>
        </p:spPr>
        <p:txBody>
          <a:bodyPr wrap="square" rtlCol="0">
            <a:spAutoFit/>
          </a:bodyPr>
          <a:lstStyle/>
          <a:p>
            <a:r>
              <a:rPr lang="en-US" dirty="0"/>
              <a:t>Example Effort Report: </a:t>
            </a:r>
          </a:p>
        </p:txBody>
      </p:sp>
      <p:sp>
        <p:nvSpPr>
          <p:cNvPr id="4" name="TextBox 3"/>
          <p:cNvSpPr txBox="1"/>
          <p:nvPr/>
        </p:nvSpPr>
        <p:spPr>
          <a:xfrm>
            <a:off x="6359528" y="4609576"/>
            <a:ext cx="3289875" cy="369332"/>
          </a:xfrm>
          <a:prstGeom prst="rect">
            <a:avLst/>
          </a:prstGeom>
          <a:noFill/>
        </p:spPr>
        <p:txBody>
          <a:bodyPr wrap="none" rtlCol="0">
            <a:spAutoFit/>
          </a:bodyPr>
          <a:lstStyle/>
          <a:p>
            <a:r>
              <a:rPr lang="en-US" dirty="0"/>
              <a:t>Click ‘Certify’ if effort is CORRECT</a:t>
            </a:r>
          </a:p>
        </p:txBody>
      </p:sp>
      <p:sp>
        <p:nvSpPr>
          <p:cNvPr id="7" name="Content Placeholder 6">
            <a:extLst>
              <a:ext uri="{FF2B5EF4-FFF2-40B4-BE49-F238E27FC236}">
                <a16:creationId xmlns:a16="http://schemas.microsoft.com/office/drawing/2014/main" id="{E03B3761-2D62-43B8-B8FF-81CBEFA479BA}"/>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534487A7-FB6A-4443-A6FB-322A3CC07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32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2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292" y="286603"/>
            <a:ext cx="6193387" cy="1450757"/>
          </a:xfrm>
        </p:spPr>
        <p:txBody>
          <a:bodyPr/>
          <a:lstStyle/>
          <a:p>
            <a:r>
              <a:rPr lang="en-US" dirty="0"/>
              <a:t>Certifier: Certify</a:t>
            </a:r>
          </a:p>
        </p:txBody>
      </p:sp>
      <p:sp>
        <p:nvSpPr>
          <p:cNvPr id="6" name="Down Arrow 5"/>
          <p:cNvSpPr/>
          <p:nvPr/>
        </p:nvSpPr>
        <p:spPr>
          <a:xfrm>
            <a:off x="10700799" y="3429000"/>
            <a:ext cx="613317" cy="2141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22060" y="3651348"/>
            <a:ext cx="8800855" cy="707886"/>
          </a:xfrm>
          <a:prstGeom prst="rect">
            <a:avLst/>
          </a:prstGeom>
          <a:noFill/>
        </p:spPr>
        <p:txBody>
          <a:bodyPr wrap="square" rtlCol="0">
            <a:spAutoFit/>
          </a:bodyPr>
          <a:lstStyle/>
          <a:p>
            <a:r>
              <a:rPr lang="en-US" sz="2000" dirty="0"/>
              <a:t>(Once the certifier agrees and submits the effort report, the effort certification process is complete, and the record is locked)</a:t>
            </a:r>
          </a:p>
        </p:txBody>
      </p:sp>
      <p:sp>
        <p:nvSpPr>
          <p:cNvPr id="7" name="Content Placeholder 6">
            <a:extLst>
              <a:ext uri="{FF2B5EF4-FFF2-40B4-BE49-F238E27FC236}">
                <a16:creationId xmlns:a16="http://schemas.microsoft.com/office/drawing/2014/main" id="{544B70BD-A644-445C-ACA0-D0E72ACDA508}"/>
              </a:ext>
            </a:extLst>
          </p:cNvPr>
          <p:cNvSpPr>
            <a:spLocks noGrp="1"/>
          </p:cNvSpPr>
          <p:nvPr>
            <p:ph idx="1"/>
          </p:nvPr>
        </p:nvSpPr>
        <p:spPr/>
        <p:txBody>
          <a:bodyPr/>
          <a:lstStyle/>
          <a:p>
            <a:endParaRPr lang="en-US" dirty="0"/>
          </a:p>
        </p:txBody>
      </p:sp>
      <p:pic>
        <p:nvPicPr>
          <p:cNvPr id="3074" name="Picture 2">
            <a:extLst>
              <a:ext uri="{FF2B5EF4-FFF2-40B4-BE49-F238E27FC236}">
                <a16:creationId xmlns:a16="http://schemas.microsoft.com/office/drawing/2014/main" id="{2863AE89-3343-459C-AF20-CDC043ADE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37" y="159013"/>
            <a:ext cx="11536326" cy="60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0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D1A7-43EF-4670-BC5A-01B52471C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813BD1-DFF4-469F-B0F0-BDAFE0AA6748}"/>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3D130D9A-C72A-4F5D-9807-A598AC887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9" y="-81546"/>
            <a:ext cx="11890560" cy="635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824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795" y="246262"/>
            <a:ext cx="5635826" cy="1450757"/>
          </a:xfrm>
        </p:spPr>
        <p:txBody>
          <a:bodyPr/>
          <a:lstStyle/>
          <a:p>
            <a:r>
              <a:rPr lang="en-US" dirty="0"/>
              <a:t>Alternate Certifier: Incorrect Effort Report </a:t>
            </a:r>
          </a:p>
        </p:txBody>
      </p:sp>
      <p:sp>
        <p:nvSpPr>
          <p:cNvPr id="3" name="Content Placeholder 2"/>
          <p:cNvSpPr>
            <a:spLocks noGrp="1"/>
          </p:cNvSpPr>
          <p:nvPr>
            <p:ph idx="1"/>
          </p:nvPr>
        </p:nvSpPr>
        <p:spPr/>
        <p:txBody>
          <a:bodyPr>
            <a:normAutofit lnSpcReduction="10000"/>
          </a:bodyPr>
          <a:lstStyle/>
          <a:p>
            <a:r>
              <a:rPr lang="en-US" sz="3200" dirty="0"/>
              <a:t>If the Effort Report is not correct,  do </a:t>
            </a:r>
            <a:r>
              <a:rPr lang="en-US" sz="3200" dirty="0">
                <a:solidFill>
                  <a:srgbClr val="FF0000"/>
                </a:solidFill>
              </a:rPr>
              <a:t>NOT</a:t>
            </a:r>
            <a:r>
              <a:rPr lang="en-US" sz="3200" dirty="0"/>
              <a:t> select “Certify.”</a:t>
            </a:r>
          </a:p>
          <a:p>
            <a:pPr lvl="1"/>
            <a:r>
              <a:rPr lang="en-US" sz="2800" dirty="0"/>
              <a:t>Instead, send an email with the desired changes to the pre-reviewer (if you are unsure of who the pre-reviewer is for an effort report, you may check this in the ‘Routing Queue’ tab on the left side of the effort report)</a:t>
            </a:r>
          </a:p>
          <a:p>
            <a:r>
              <a:rPr lang="en-US" sz="3200" dirty="0"/>
              <a:t>The pre-reviewer will then submit the change and the effort report will be recreated to reflect your desired changes. Communicate with the pre-reviewer to find out when the change has been made so that you can go back in to certify. </a:t>
            </a:r>
            <a:endParaRPr lang="en-US" sz="28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53038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What is Effort Reporting?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Effort Reporting is a method for documenting activity expended in support of all sponsored projects. Effort reporting provides the means to verify that salaries and wages charged to sponsored awards accurately reflect the effort devoted.  Federal regulations require the certification of effort expended on all sponsored awards.</a:t>
            </a:r>
          </a:p>
          <a:p>
            <a:pPr lvl="0">
              <a:buClr>
                <a:srgbClr val="E48312"/>
              </a:buClr>
              <a:buFont typeface="Wingdings" panose="05000000000000000000" pitchFamily="2" charset="2"/>
              <a:buChar char="§"/>
            </a:pPr>
            <a:r>
              <a:rPr lang="en-US" sz="2400" dirty="0"/>
              <a:t>Effort Reporting is done using an “</a:t>
            </a:r>
            <a:r>
              <a:rPr lang="en-US" sz="2400" dirty="0">
                <a:solidFill>
                  <a:srgbClr val="FF0000"/>
                </a:solidFill>
              </a:rPr>
              <a:t>after-the-fact</a:t>
            </a:r>
            <a:r>
              <a:rPr lang="en-US" sz="2400" dirty="0"/>
              <a:t>” method and your Personal Action Form is an estimation of the allocation that was predicted for each project.  If, after-the-fact, it is determined that you worked more or less on the grant than what was stated on your PAF, then a change needs to be requested. </a:t>
            </a:r>
          </a:p>
          <a:p>
            <a:pPr marL="0" indent="0">
              <a:buNone/>
            </a:pPr>
            <a:endParaRPr lang="en-US"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79844"/>
            <a:ext cx="4130398" cy="1265030"/>
          </a:xfrm>
          <a:prstGeom prst="rect">
            <a:avLst/>
          </a:prstGeom>
        </p:spPr>
      </p:pic>
    </p:spTree>
    <p:extLst>
      <p:ext uri="{BB962C8B-B14F-4D97-AF65-F5344CB8AC3E}">
        <p14:creationId xmlns:p14="http://schemas.microsoft.com/office/powerpoint/2010/main" val="25431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923" y="758952"/>
            <a:ext cx="11160369" cy="3566160"/>
          </a:xfrm>
        </p:spPr>
        <p:txBody>
          <a:bodyPr>
            <a:normAutofit/>
          </a:bodyPr>
          <a:lstStyle/>
          <a:p>
            <a:r>
              <a:rPr lang="en-US" sz="6600" dirty="0"/>
              <a:t>Adding Additional Pre-Reviewer or Alternate Certifier to the Routing Queue </a:t>
            </a:r>
          </a:p>
        </p:txBody>
      </p:sp>
      <p:sp>
        <p:nvSpPr>
          <p:cNvPr id="3" name="Subtitle 2"/>
          <p:cNvSpPr>
            <a:spLocks noGrp="1"/>
          </p:cNvSpPr>
          <p:nvPr>
            <p:ph type="subTitle" idx="1"/>
          </p:nvPr>
        </p:nvSpPr>
        <p:spPr>
          <a:xfrm>
            <a:off x="375138" y="4451381"/>
            <a:ext cx="11465170" cy="1143000"/>
          </a:xfrm>
        </p:spPr>
        <p:txBody>
          <a:bodyPr/>
          <a:lstStyle/>
          <a:p>
            <a:r>
              <a:rPr lang="en-US"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320219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5871" y="106653"/>
            <a:ext cx="8793286" cy="523220"/>
          </a:xfrm>
          <a:prstGeom prst="rect">
            <a:avLst/>
          </a:prstGeom>
          <a:noFill/>
        </p:spPr>
        <p:txBody>
          <a:bodyPr wrap="square" rtlCol="0">
            <a:spAutoFit/>
          </a:bodyPr>
          <a:lstStyle/>
          <a:p>
            <a:r>
              <a:rPr lang="en-US" sz="2800" dirty="0"/>
              <a:t>Select an effort report from your list </a:t>
            </a:r>
          </a:p>
        </p:txBody>
      </p:sp>
      <p:pic>
        <p:nvPicPr>
          <p:cNvPr id="1026" name="Picture 2">
            <a:extLst>
              <a:ext uri="{FF2B5EF4-FFF2-40B4-BE49-F238E27FC236}">
                <a16:creationId xmlns:a16="http://schemas.microsoft.com/office/drawing/2014/main" id="{3930FFA0-3ADF-443D-8716-A7B9BE7F1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3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89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a:extLst>
              <a:ext uri="{FF2B5EF4-FFF2-40B4-BE49-F238E27FC236}">
                <a16:creationId xmlns:a16="http://schemas.microsoft.com/office/drawing/2014/main" id="{4DD6543A-7354-4E06-818F-AF09648E6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4" y="0"/>
            <a:ext cx="12192000" cy="632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06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1B9B-5572-44CD-9FBD-BA014DB680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164681-6317-453D-8A91-091EAC6A5753}"/>
              </a:ext>
            </a:extLst>
          </p:cNvPr>
          <p:cNvSpPr>
            <a:spLocks noGrp="1"/>
          </p:cNvSpPr>
          <p:nvPr>
            <p:ph idx="1"/>
          </p:nvPr>
        </p:nvSpPr>
        <p:spPr/>
        <p:txBody>
          <a:bodyPr/>
          <a:lstStyle/>
          <a:p>
            <a:endParaRPr lang="en-US"/>
          </a:p>
        </p:txBody>
      </p:sp>
      <p:pic>
        <p:nvPicPr>
          <p:cNvPr id="5124" name="Picture 4">
            <a:extLst>
              <a:ext uri="{FF2B5EF4-FFF2-40B4-BE49-F238E27FC236}">
                <a16:creationId xmlns:a16="http://schemas.microsoft.com/office/drawing/2014/main" id="{72DF1ED6-F82D-4414-A858-FEBECE524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7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79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486D-86D8-420B-863C-E5647158A4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15530C-3190-4748-8158-0C41457B1700}"/>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2EC68037-54F5-4181-A220-D7B703753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3" y="0"/>
            <a:ext cx="12173507" cy="632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44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FDA7-29AC-4FD1-B2AE-69C0C18824D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18AFCC4-829E-4AB5-8397-D401E636AD26}"/>
              </a:ext>
            </a:extLst>
          </p:cNvPr>
          <p:cNvSpPr>
            <a:spLocks noGrp="1"/>
          </p:cNvSpPr>
          <p:nvPr>
            <p:ph idx="1"/>
          </p:nvPr>
        </p:nvSpPr>
        <p:spPr/>
        <p:txBody>
          <a:bodyPr/>
          <a:lstStyle/>
          <a:p>
            <a:endParaRPr lang="en-US"/>
          </a:p>
        </p:txBody>
      </p:sp>
      <p:pic>
        <p:nvPicPr>
          <p:cNvPr id="7172" name="Picture 4">
            <a:extLst>
              <a:ext uri="{FF2B5EF4-FFF2-40B4-BE49-F238E27FC236}">
                <a16:creationId xmlns:a16="http://schemas.microsoft.com/office/drawing/2014/main" id="{F0E8FDDF-CDD4-45B4-B1CE-3F2114A74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37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27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Other Effort Reporting Details</a:t>
            </a:r>
          </a:p>
        </p:txBody>
      </p:sp>
      <p:sp>
        <p:nvSpPr>
          <p:cNvPr id="3" name="Subtitle 2"/>
          <p:cNvSpPr>
            <a:spLocks noGrp="1"/>
          </p:cNvSpPr>
          <p:nvPr>
            <p:ph type="subTitle" idx="1"/>
          </p:nvPr>
        </p:nvSpPr>
        <p:spPr>
          <a:xfrm>
            <a:off x="400050" y="4455620"/>
            <a:ext cx="11220450" cy="1143000"/>
          </a:xfrm>
        </p:spPr>
        <p:txBody>
          <a:bodyPr/>
          <a:lstStyle/>
          <a:p>
            <a:r>
              <a:rPr lang="en-US"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4279143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712" y="286603"/>
            <a:ext cx="6014968" cy="1450757"/>
          </a:xfrm>
        </p:spPr>
        <p:txBody>
          <a:bodyPr/>
          <a:lstStyle/>
          <a:p>
            <a:r>
              <a:rPr lang="en-US" dirty="0"/>
              <a:t>Cost Share </a:t>
            </a:r>
          </a:p>
        </p:txBody>
      </p:sp>
      <p:sp>
        <p:nvSpPr>
          <p:cNvPr id="3" name="Content Placeholder 2"/>
          <p:cNvSpPr>
            <a:spLocks noGrp="1"/>
          </p:cNvSpPr>
          <p:nvPr>
            <p:ph idx="1"/>
          </p:nvPr>
        </p:nvSpPr>
        <p:spPr/>
        <p:txBody>
          <a:bodyPr>
            <a:normAutofit/>
          </a:bodyPr>
          <a:lstStyle/>
          <a:p>
            <a:r>
              <a:rPr lang="en-US" sz="3600" dirty="0"/>
              <a:t>Cost Share effort is captured on the Effort Report.</a:t>
            </a:r>
          </a:p>
          <a:p>
            <a:pPr lvl="0">
              <a:buFont typeface="Wingdings" panose="05000000000000000000" pitchFamily="2" charset="2"/>
              <a:buChar char="§"/>
            </a:pPr>
            <a:r>
              <a:rPr lang="en-US" sz="2800" dirty="0"/>
              <a:t>Cost Shared effort will be brought into the Effort Report.</a:t>
            </a:r>
          </a:p>
          <a:p>
            <a:pPr lvl="0">
              <a:buFont typeface="Wingdings" panose="05000000000000000000" pitchFamily="2" charset="2"/>
              <a:buChar char="§"/>
            </a:pPr>
            <a:r>
              <a:rPr lang="en-US" sz="2800" dirty="0"/>
              <a:t>In terms of cost-sharing effort, the University normally only cost shares effort when mandated in the sponsor’s written guidelines.  If cost-sharing is not mandatory, it is the University’s policy to abstain from cost-sharing.</a:t>
            </a:r>
          </a:p>
          <a:p>
            <a:pPr lvl="0">
              <a:buFont typeface="Wingdings" panose="05000000000000000000" pitchFamily="2" charset="2"/>
              <a:buChar char="§"/>
            </a:pPr>
            <a:r>
              <a:rPr lang="en-US" sz="2800" dirty="0"/>
              <a:t>All non-sponsored funds are brought in as part of the complete salary portfolio.</a:t>
            </a:r>
          </a:p>
          <a:p>
            <a:pPr marL="384048" lvl="2" indent="0">
              <a:buNone/>
            </a:pPr>
            <a:endParaRPr lang="en-US" sz="2400" dirty="0">
              <a:solidFill>
                <a:srgbClr val="444444"/>
              </a:solidFill>
              <a:latin typeface="Open Sans"/>
            </a:endParaRPr>
          </a:p>
          <a:p>
            <a:pPr lvl="2">
              <a:buFont typeface="Wingdings" panose="05000000000000000000" pitchFamily="2" charset="2"/>
              <a:buChar char="§"/>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0" y="133815"/>
            <a:ext cx="4130398" cy="1265030"/>
          </a:xfrm>
          <a:prstGeom prst="rect">
            <a:avLst/>
          </a:prstGeom>
        </p:spPr>
      </p:pic>
    </p:spTree>
    <p:extLst>
      <p:ext uri="{BB962C8B-B14F-4D97-AF65-F5344CB8AC3E}">
        <p14:creationId xmlns:p14="http://schemas.microsoft.com/office/powerpoint/2010/main" val="2356522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948" y="286603"/>
            <a:ext cx="6118731" cy="1450757"/>
          </a:xfrm>
        </p:spPr>
        <p:txBody>
          <a:bodyPr/>
          <a:lstStyle/>
          <a:p>
            <a:pPr algn="ctr"/>
            <a:r>
              <a:rPr lang="en-US" dirty="0"/>
              <a:t>Faculty/Staff 100% on Research Grant</a:t>
            </a:r>
          </a:p>
        </p:txBody>
      </p:sp>
      <p:sp>
        <p:nvSpPr>
          <p:cNvPr id="3" name="Content Placeholder 2"/>
          <p:cNvSpPr>
            <a:spLocks noGrp="1"/>
          </p:cNvSpPr>
          <p:nvPr>
            <p:ph idx="1"/>
          </p:nvPr>
        </p:nvSpPr>
        <p:spPr/>
        <p:txBody>
          <a:bodyPr>
            <a:normAutofit/>
          </a:bodyPr>
          <a:lstStyle/>
          <a:p>
            <a:r>
              <a:rPr lang="en-US" sz="3200" dirty="0"/>
              <a:t>If a faculty member is charged 100% to grant accounts, it means that they are doing </a:t>
            </a:r>
            <a:r>
              <a:rPr lang="en-US" sz="3200" dirty="0">
                <a:solidFill>
                  <a:srgbClr val="FF0000"/>
                </a:solidFill>
              </a:rPr>
              <a:t>NOTHING</a:t>
            </a:r>
            <a:r>
              <a:rPr lang="en-US" sz="3200" dirty="0"/>
              <a:t> but funded research. If a faculty member is writing grant proposals, serving on committees, etc. it is </a:t>
            </a:r>
            <a:r>
              <a:rPr lang="en-US" sz="3200" dirty="0">
                <a:solidFill>
                  <a:srgbClr val="FF0000"/>
                </a:solidFill>
              </a:rPr>
              <a:t>not</a:t>
            </a:r>
            <a:r>
              <a:rPr lang="en-US" sz="3200" dirty="0"/>
              <a:t> appropriate to claim 100% effort on grant accounts.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167126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410" y="286603"/>
            <a:ext cx="5762270" cy="1450757"/>
          </a:xfrm>
        </p:spPr>
        <p:txBody>
          <a:bodyPr/>
          <a:lstStyle/>
          <a:p>
            <a:pPr algn="ctr"/>
            <a:r>
              <a:rPr lang="en-US" dirty="0"/>
              <a:t>Minimum Effort on a Grant/Contract</a:t>
            </a:r>
          </a:p>
        </p:txBody>
      </p:sp>
      <p:sp>
        <p:nvSpPr>
          <p:cNvPr id="3" name="Content Placeholder 2"/>
          <p:cNvSpPr>
            <a:spLocks noGrp="1"/>
          </p:cNvSpPr>
          <p:nvPr>
            <p:ph idx="1"/>
          </p:nvPr>
        </p:nvSpPr>
        <p:spPr/>
        <p:txBody>
          <a:bodyPr>
            <a:normAutofit/>
          </a:bodyPr>
          <a:lstStyle/>
          <a:p>
            <a:r>
              <a:rPr lang="en-US" sz="2800" dirty="0"/>
              <a:t>It is expected that all PIs and other key personnel will have a defined level of effort during the performance of a grant, including industrially sponsored clinical trials.</a:t>
            </a:r>
          </a:p>
          <a:p>
            <a:pPr lvl="1"/>
            <a:r>
              <a:rPr lang="en-US" sz="2400" dirty="0"/>
              <a:t> Furthermore, NIH has noted that “zero percent” effort or “as needed” is not an acceptable level of involvement for Senior/Key Personnel.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406394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Why is Effort </a:t>
            </a:r>
            <a:br>
              <a:rPr lang="en-US" dirty="0"/>
            </a:br>
            <a:r>
              <a:rPr lang="en-US" dirty="0"/>
              <a:t>Reporting important?</a:t>
            </a:r>
          </a:p>
        </p:txBody>
      </p:sp>
      <p:sp>
        <p:nvSpPr>
          <p:cNvPr id="3" name="Content Placeholder 2"/>
          <p:cNvSpPr>
            <a:spLocks noGrp="1"/>
          </p:cNvSpPr>
          <p:nvPr>
            <p:ph idx="1"/>
          </p:nvPr>
        </p:nvSpPr>
        <p:spPr>
          <a:xfrm>
            <a:off x="1097280" y="1845733"/>
            <a:ext cx="10058400" cy="3839449"/>
          </a:xfrm>
        </p:spPr>
        <p:txBody>
          <a:bodyPr>
            <a:normAutofit/>
          </a:bodyPr>
          <a:lstStyle/>
          <a:p>
            <a:r>
              <a:rPr lang="en-US" sz="2800" dirty="0"/>
              <a:t>Effort reporting:</a:t>
            </a:r>
          </a:p>
          <a:p>
            <a:pPr lvl="1">
              <a:buFont typeface="Wingdings" panose="05000000000000000000" pitchFamily="2" charset="2"/>
              <a:buChar char="§"/>
            </a:pPr>
            <a:r>
              <a:rPr lang="en-US" sz="2400" dirty="0"/>
              <a:t>Provides confirmation that salary charges are appropriate </a:t>
            </a:r>
          </a:p>
          <a:p>
            <a:pPr lvl="1">
              <a:buFont typeface="Wingdings" panose="05000000000000000000" pitchFamily="2" charset="2"/>
              <a:buChar char="§"/>
            </a:pPr>
            <a:r>
              <a:rPr lang="en-US" sz="2400" dirty="0"/>
              <a:t>Prevents overbilling our sponsors</a:t>
            </a:r>
          </a:p>
          <a:p>
            <a:pPr lvl="1">
              <a:buFont typeface="Wingdings" panose="05000000000000000000" pitchFamily="2" charset="2"/>
              <a:buChar char="§"/>
            </a:pPr>
            <a:r>
              <a:rPr lang="en-US" sz="2400" dirty="0"/>
              <a:t>Assures sponsors of good stewardship of funds</a:t>
            </a:r>
          </a:p>
          <a:p>
            <a:pPr lvl="1">
              <a:buFont typeface="Wingdings" panose="05000000000000000000" pitchFamily="2" charset="2"/>
              <a:buChar char="§"/>
            </a:pPr>
            <a:r>
              <a:rPr lang="en-US" sz="2400" dirty="0"/>
              <a:t>Documents cost sharing</a:t>
            </a:r>
          </a:p>
          <a:p>
            <a:pPr lvl="1">
              <a:buFont typeface="Wingdings" panose="05000000000000000000" pitchFamily="2" charset="2"/>
              <a:buChar char="§"/>
            </a:pPr>
            <a:r>
              <a:rPr lang="en-US" sz="2400" dirty="0"/>
              <a:t>Creates a source of data for the federal indirect cost calculation</a:t>
            </a:r>
          </a:p>
          <a:p>
            <a:pPr lvl="1">
              <a:buFont typeface="Wingdings" panose="05000000000000000000" pitchFamily="2" charset="2"/>
              <a:buChar char="§"/>
            </a:pPr>
            <a:r>
              <a:rPr lang="en-US" sz="2400" dirty="0"/>
              <a:t>Ensures that salary caps are enforced</a:t>
            </a:r>
          </a:p>
          <a:p>
            <a:pPr lvl="1">
              <a:buFont typeface="Wingdings" panose="05000000000000000000" pitchFamily="2" charset="2"/>
              <a:buChar char="§"/>
            </a:pPr>
            <a:r>
              <a:rPr lang="en-US" sz="2400" dirty="0"/>
              <a:t>Focuses attention on cases where sponsor prior approval may be required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5" name="TextBox 4"/>
          <p:cNvSpPr txBox="1"/>
          <p:nvPr/>
        </p:nvSpPr>
        <p:spPr>
          <a:xfrm>
            <a:off x="1266245" y="5760524"/>
            <a:ext cx="10058400" cy="369332"/>
          </a:xfrm>
          <a:prstGeom prst="rect">
            <a:avLst/>
          </a:prstGeom>
          <a:noFill/>
        </p:spPr>
        <p:txBody>
          <a:bodyPr wrap="square" rtlCol="0">
            <a:spAutoFit/>
          </a:bodyPr>
          <a:lstStyle/>
          <a:p>
            <a:pPr algn="ctr"/>
            <a:r>
              <a:rPr lang="en-US" dirty="0">
                <a:solidFill>
                  <a:srgbClr val="FF0000"/>
                </a:solidFill>
              </a:rPr>
              <a:t>*Most grant expenditures are salary*</a:t>
            </a:r>
          </a:p>
        </p:txBody>
      </p:sp>
    </p:spTree>
    <p:extLst>
      <p:ext uri="{BB962C8B-B14F-4D97-AF65-F5344CB8AC3E}">
        <p14:creationId xmlns:p14="http://schemas.microsoft.com/office/powerpoint/2010/main" val="41804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293" y="221288"/>
            <a:ext cx="6335707" cy="1450757"/>
          </a:xfrm>
        </p:spPr>
        <p:txBody>
          <a:bodyPr>
            <a:normAutofit/>
          </a:bodyPr>
          <a:lstStyle/>
          <a:p>
            <a:r>
              <a:rPr lang="en-US" sz="4400" dirty="0"/>
              <a:t>Effort Reporting Contacts</a:t>
            </a:r>
          </a:p>
        </p:txBody>
      </p:sp>
      <p:sp>
        <p:nvSpPr>
          <p:cNvPr id="3" name="Content Placeholder 2"/>
          <p:cNvSpPr>
            <a:spLocks noGrp="1"/>
          </p:cNvSpPr>
          <p:nvPr>
            <p:ph idx="1"/>
          </p:nvPr>
        </p:nvSpPr>
        <p:spPr/>
        <p:txBody>
          <a:bodyPr>
            <a:normAutofit/>
          </a:bodyPr>
          <a:lstStyle/>
          <a:p>
            <a:pPr marL="201168" lvl="1" indent="0">
              <a:buNone/>
            </a:pPr>
            <a:r>
              <a:rPr lang="en-US" dirty="0"/>
              <a:t>Contacts:</a:t>
            </a:r>
          </a:p>
          <a:p>
            <a:pPr marL="201168" lvl="1" indent="0">
              <a:buNone/>
            </a:pPr>
            <a:endParaRPr lang="en-US" dirty="0"/>
          </a:p>
          <a:p>
            <a:pPr marL="201168" lvl="1" indent="0">
              <a:buNone/>
            </a:pPr>
            <a:r>
              <a:rPr lang="en-US" dirty="0"/>
              <a:t>Research Accounting Services: </a:t>
            </a:r>
            <a:r>
              <a:rPr lang="en-US" dirty="0">
                <a:hlinkClick r:id="rId3"/>
              </a:rPr>
              <a:t>RAS@drexel.edu</a:t>
            </a:r>
            <a:endParaRPr lang="en-US" dirty="0"/>
          </a:p>
          <a:p>
            <a:pPr marL="201168" lvl="1" indent="0">
              <a:buNone/>
            </a:pPr>
            <a:endParaRPr lang="en-US" dirty="0"/>
          </a:p>
          <a:p>
            <a:pPr marL="201168" lvl="1" indent="0">
              <a:buNone/>
            </a:pPr>
            <a:r>
              <a:rPr lang="en-US" dirty="0"/>
              <a:t>Gabrielle Berrios</a:t>
            </a:r>
          </a:p>
          <a:p>
            <a:pPr marL="201168" lvl="1" indent="0">
              <a:buNone/>
            </a:pPr>
            <a:r>
              <a:rPr lang="en-US" dirty="0"/>
              <a:t>	Associate Director, Research Accounting Services</a:t>
            </a:r>
          </a:p>
          <a:p>
            <a:pPr marL="201168" lvl="1" indent="0">
              <a:buNone/>
            </a:pPr>
            <a:r>
              <a:rPr lang="en-US" dirty="0"/>
              <a:t>	E-mail: </a:t>
            </a:r>
            <a:r>
              <a:rPr lang="en-US" dirty="0">
                <a:hlinkClick r:id="rId4"/>
              </a:rPr>
              <a:t>gc33@drexel.edu</a:t>
            </a:r>
            <a:r>
              <a:rPr lang="en-US" dirty="0"/>
              <a:t> </a:t>
            </a:r>
          </a:p>
          <a:p>
            <a:pPr marL="201168" lvl="1" indent="0">
              <a:buNone/>
            </a:pPr>
            <a:r>
              <a:rPr lang="en-US" dirty="0"/>
              <a:t>	Phone: 215-895-1730</a:t>
            </a:r>
          </a:p>
          <a:p>
            <a:pPr marL="201168" lvl="1" indent="0">
              <a:buNone/>
            </a:pPr>
            <a:r>
              <a:rPr lang="en-US" dirty="0"/>
              <a:t>Evgeniya Belokon</a:t>
            </a:r>
          </a:p>
          <a:p>
            <a:pPr marL="201168" lvl="1" indent="0">
              <a:buNone/>
            </a:pPr>
            <a:r>
              <a:rPr lang="en-US" dirty="0"/>
              <a:t>	Senior Financial Analyst, Research Accounting Services</a:t>
            </a:r>
          </a:p>
          <a:p>
            <a:pPr marL="201168" lvl="1" indent="0">
              <a:buNone/>
            </a:pPr>
            <a:r>
              <a:rPr lang="en-US" dirty="0"/>
              <a:t>	E-mail: </a:t>
            </a:r>
            <a:r>
              <a:rPr lang="en-US" dirty="0">
                <a:hlinkClick r:id="rId5"/>
              </a:rPr>
              <a:t>evb29@drexel.edu</a:t>
            </a:r>
            <a:endParaRPr lang="en-US" dirty="0"/>
          </a:p>
          <a:p>
            <a:pPr marL="201168" lvl="1" indent="0">
              <a:buNone/>
            </a:pPr>
            <a:r>
              <a:rPr lang="en-US" dirty="0"/>
              <a:t>	Phone: 215-895-6327</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92" y="83761"/>
            <a:ext cx="4130398" cy="1265030"/>
          </a:xfrm>
          <a:prstGeom prst="rect">
            <a:avLst/>
          </a:prstGeom>
        </p:spPr>
      </p:pic>
    </p:spTree>
    <p:extLst>
      <p:ext uri="{BB962C8B-B14F-4D97-AF65-F5344CB8AC3E}">
        <p14:creationId xmlns:p14="http://schemas.microsoft.com/office/powerpoint/2010/main" val="1383540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978" y="286603"/>
            <a:ext cx="6154702" cy="1450757"/>
          </a:xfrm>
        </p:spPr>
        <p:txBody>
          <a:bodyPr/>
          <a:lstStyle/>
          <a:p>
            <a:r>
              <a:rPr lang="en-US" dirty="0"/>
              <a:t>Quick Links</a:t>
            </a:r>
          </a:p>
        </p:txBody>
      </p:sp>
      <p:sp>
        <p:nvSpPr>
          <p:cNvPr id="3" name="Content Placeholder 2"/>
          <p:cNvSpPr>
            <a:spLocks noGrp="1"/>
          </p:cNvSpPr>
          <p:nvPr>
            <p:ph idx="1"/>
          </p:nvPr>
        </p:nvSpPr>
        <p:spPr/>
        <p:txBody>
          <a:bodyPr>
            <a:normAutofit/>
          </a:bodyPr>
          <a:lstStyle/>
          <a:p>
            <a:r>
              <a:rPr lang="en-US" dirty="0">
                <a:hlinkClick r:id="rId3"/>
              </a:rPr>
              <a:t>http://drexel.edu/research/</a:t>
            </a:r>
            <a:endParaRPr lang="en-US" dirty="0"/>
          </a:p>
          <a:p>
            <a:r>
              <a:rPr lang="en-US" dirty="0">
                <a:hlinkClick r:id="rId4"/>
              </a:rPr>
              <a:t>http://drexel.edu/research/research-accounting/overview/</a:t>
            </a:r>
            <a:endParaRPr lang="en-US" dirty="0"/>
          </a:p>
          <a:p>
            <a:r>
              <a:rPr lang="en-US" dirty="0">
                <a:hlinkClick r:id="rId5"/>
              </a:rPr>
              <a:t>https://one.drexel.edu/web/university</a:t>
            </a:r>
            <a:endParaRPr lang="en-US" dirty="0"/>
          </a:p>
          <a:p>
            <a:r>
              <a:rPr lang="en-US" dirty="0">
                <a:hlinkClick r:id="rId6"/>
              </a:rPr>
              <a:t>https://www.whitehouse.gov/omb/grants_docs</a:t>
            </a:r>
            <a:endParaRPr lang="en-US" dirty="0"/>
          </a:p>
          <a:p>
            <a:r>
              <a:rPr lang="en-US" dirty="0">
                <a:hlinkClick r:id="rId7"/>
              </a:rPr>
              <a:t>http://grants.nih.gov/grants/policy/salcap_summary.htm</a:t>
            </a:r>
            <a:endParaRPr lang="en-US" dirty="0"/>
          </a:p>
          <a:p>
            <a:endParaRPr lang="en-US" dirty="0"/>
          </a:p>
          <a:p>
            <a:r>
              <a:rPr lang="en-US" dirty="0"/>
              <a:t>Contact Research Accounting Services: </a:t>
            </a:r>
            <a:r>
              <a:rPr lang="en-US" dirty="0">
                <a:hlinkClick r:id="rId8"/>
              </a:rPr>
              <a:t>RAS@drexel.edu</a:t>
            </a:r>
            <a:endParaRPr lang="en-US" dirty="0"/>
          </a:p>
          <a:p>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461878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690" y="286603"/>
            <a:ext cx="5519990" cy="1450757"/>
          </a:xfrm>
        </p:spPr>
        <p:txBody>
          <a:bodyPr/>
          <a:lstStyle/>
          <a:p>
            <a:r>
              <a:rPr lang="en-US" dirty="0"/>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025" y="1914525"/>
            <a:ext cx="6858000" cy="4329114"/>
          </a:xfrm>
          <a:prstGeom prst="rect">
            <a:avLst/>
          </a:prstGeom>
        </p:spPr>
      </p:pic>
    </p:spTree>
    <p:extLst>
      <p:ext uri="{BB962C8B-B14F-4D97-AF65-F5344CB8AC3E}">
        <p14:creationId xmlns:p14="http://schemas.microsoft.com/office/powerpoint/2010/main" val="335192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40224" cy="1450757"/>
          </a:xfrm>
        </p:spPr>
        <p:txBody>
          <a:bodyPr/>
          <a:lstStyle/>
          <a:p>
            <a:pPr algn="r"/>
            <a:r>
              <a:rPr lang="en-US" dirty="0"/>
              <a:t>Who is subject to effort </a:t>
            </a:r>
            <a:br>
              <a:rPr lang="en-US" dirty="0"/>
            </a:br>
            <a:r>
              <a:rPr lang="en-US" dirty="0"/>
              <a:t>reporting/effort certification?</a:t>
            </a:r>
          </a:p>
        </p:txBody>
      </p:sp>
      <p:sp>
        <p:nvSpPr>
          <p:cNvPr id="3" name="Content Placeholder 2"/>
          <p:cNvSpPr>
            <a:spLocks noGrp="1"/>
          </p:cNvSpPr>
          <p:nvPr>
            <p:ph idx="1"/>
          </p:nvPr>
        </p:nvSpPr>
        <p:spPr>
          <a:xfrm>
            <a:off x="1221105" y="1845734"/>
            <a:ext cx="10058400" cy="4023360"/>
          </a:xfrm>
        </p:spPr>
        <p:txBody>
          <a:bodyPr>
            <a:normAutofit/>
          </a:bodyPr>
          <a:lstStyle/>
          <a:p>
            <a:pPr>
              <a:buFont typeface="Wingdings" panose="05000000000000000000" pitchFamily="2" charset="2"/>
              <a:buChar char="§"/>
            </a:pPr>
            <a:r>
              <a:rPr lang="en-US" sz="2800" dirty="0"/>
              <a:t>Faculty, staff, and graduate students who perform work on any sponsored project, funded directly or by a federal pass-through organization.  </a:t>
            </a:r>
          </a:p>
          <a:p>
            <a:pPr>
              <a:buFont typeface="Wingdings" panose="05000000000000000000" pitchFamily="2" charset="2"/>
              <a:buChar char="§"/>
            </a:pPr>
            <a:r>
              <a:rPr lang="en-US" sz="2800" dirty="0"/>
              <a:t>Undergraduate students (Student Employees and Co-Ops) who are paid through sponsored awards, certify their effort through approved time sheets.</a:t>
            </a:r>
          </a:p>
          <a:p>
            <a:pPr>
              <a:buFont typeface="Wingdings" panose="05000000000000000000" pitchFamily="2" charset="2"/>
              <a:buChar char="§"/>
            </a:pPr>
            <a:r>
              <a:rPr lang="en-US" sz="2700" dirty="0"/>
              <a:t>Effort should include any work related to activities (instruction, research, administration, etc.) for which the University compensates an individual</a:t>
            </a:r>
            <a:r>
              <a:rPr lang="en-US" sz="2700"/>
              <a:t>. </a:t>
            </a:r>
            <a:endParaRPr lang="en-US" sz="27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190186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844" y="286603"/>
            <a:ext cx="5157836" cy="1450757"/>
          </a:xfrm>
        </p:spPr>
        <p:txBody>
          <a:bodyPr/>
          <a:lstStyle/>
          <a:p>
            <a:pPr algn="ctr"/>
            <a:r>
              <a:rPr lang="en-US" dirty="0"/>
              <a:t>Risks of Not Reporting Effort</a:t>
            </a:r>
          </a:p>
        </p:txBody>
      </p:sp>
      <p:sp>
        <p:nvSpPr>
          <p:cNvPr id="3" name="Content Placeholder 2"/>
          <p:cNvSpPr>
            <a:spLocks noGrp="1"/>
          </p:cNvSpPr>
          <p:nvPr>
            <p:ph idx="1"/>
          </p:nvPr>
        </p:nvSpPr>
        <p:spPr/>
        <p:txBody>
          <a:bodyPr>
            <a:normAutofit/>
          </a:bodyPr>
          <a:lstStyle/>
          <a:p>
            <a:endParaRPr lang="en-US" dirty="0"/>
          </a:p>
          <a:p>
            <a:pPr>
              <a:buFont typeface="Wingdings" panose="05000000000000000000" pitchFamily="2" charset="2"/>
              <a:buChar char="§"/>
            </a:pPr>
            <a:r>
              <a:rPr lang="en-US" sz="2400" dirty="0"/>
              <a:t>Audit Findings – Effort Reports are AUDITABLE</a:t>
            </a:r>
          </a:p>
          <a:p>
            <a:pPr>
              <a:buFont typeface="Wingdings" panose="05000000000000000000" pitchFamily="2" charset="2"/>
              <a:buChar char="§"/>
            </a:pPr>
            <a:r>
              <a:rPr lang="en-US" sz="2400" dirty="0"/>
              <a:t>Sponsor may not reimburse for funds expended</a:t>
            </a:r>
          </a:p>
          <a:p>
            <a:pPr>
              <a:buFont typeface="Wingdings" panose="05000000000000000000" pitchFamily="2" charset="2"/>
              <a:buChar char="§"/>
            </a:pPr>
            <a:r>
              <a:rPr lang="en-US" sz="2400" dirty="0"/>
              <a:t>Sponsor may require repayment of grant funds</a:t>
            </a:r>
          </a:p>
          <a:p>
            <a:pPr>
              <a:buFont typeface="Wingdings" panose="05000000000000000000" pitchFamily="2" charset="2"/>
              <a:buChar char="§"/>
            </a:pPr>
            <a:r>
              <a:rPr lang="en-US" sz="2400" dirty="0"/>
              <a:t>Institution may suffer damaged reputation</a:t>
            </a:r>
          </a:p>
          <a:p>
            <a:pPr>
              <a:buFont typeface="Wingdings" panose="05000000000000000000" pitchFamily="2" charset="2"/>
              <a:buChar char="§"/>
            </a:pPr>
            <a:r>
              <a:rPr lang="en-US" sz="2400" dirty="0"/>
              <a:t>Federal Lawsuits – Settlements include:</a:t>
            </a:r>
          </a:p>
          <a:p>
            <a:pPr lvl="1">
              <a:buFont typeface="Wingdings" panose="05000000000000000000" pitchFamily="2" charset="2"/>
              <a:buChar char="§"/>
            </a:pPr>
            <a:r>
              <a:rPr lang="en-US" sz="2000" dirty="0"/>
              <a:t>Northwestern = $5.5 million</a:t>
            </a:r>
          </a:p>
          <a:p>
            <a:pPr lvl="1">
              <a:buFont typeface="Wingdings" panose="05000000000000000000" pitchFamily="2" charset="2"/>
              <a:buChar char="§"/>
            </a:pPr>
            <a:r>
              <a:rPr lang="en-US" sz="2000" dirty="0"/>
              <a:t>Johns Hopkins = $2.6 million</a:t>
            </a:r>
          </a:p>
          <a:p>
            <a:pPr lvl="1">
              <a:buFont typeface="Wingdings" panose="05000000000000000000" pitchFamily="2" charset="2"/>
              <a:buChar char="§"/>
            </a:pPr>
            <a:r>
              <a:rPr lang="en-US" sz="2000" dirty="0"/>
              <a:t>Harvard = $3.3 million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120781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4" y="286603"/>
            <a:ext cx="5603966" cy="1450757"/>
          </a:xfrm>
        </p:spPr>
        <p:txBody>
          <a:bodyPr>
            <a:normAutofit/>
          </a:bodyPr>
          <a:lstStyle/>
          <a:p>
            <a:r>
              <a:rPr lang="en-US" dirty="0"/>
              <a:t>Benefits of Banner Effort Reporting</a:t>
            </a:r>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
            </a:pPr>
            <a:r>
              <a:rPr lang="en-US" sz="3200" dirty="0"/>
              <a:t>Banner used for both Labor Redistribution and Effort Reporting</a:t>
            </a:r>
          </a:p>
          <a:p>
            <a:pPr lvl="1">
              <a:buFont typeface="Wingdings" panose="05000000000000000000" pitchFamily="2" charset="2"/>
              <a:buChar char="§"/>
            </a:pPr>
            <a:r>
              <a:rPr lang="en-US" sz="3200" dirty="0"/>
              <a:t>Data already housed in Banner</a:t>
            </a:r>
          </a:p>
          <a:p>
            <a:pPr lvl="1">
              <a:buFont typeface="Wingdings" panose="05000000000000000000" pitchFamily="2" charset="2"/>
              <a:buChar char="§"/>
            </a:pPr>
            <a:r>
              <a:rPr lang="en-US" sz="3200" dirty="0"/>
              <a:t>Banner Labor Redistribution System is integrated with Banner Effort Reporting</a:t>
            </a:r>
          </a:p>
          <a:p>
            <a:pPr lvl="1">
              <a:buFont typeface="Wingdings" panose="05000000000000000000" pitchFamily="2" charset="2"/>
              <a:buChar char="§"/>
            </a:pPr>
            <a:r>
              <a:rPr lang="en-US" sz="3200" dirty="0"/>
              <a:t>Increased Transparency </a:t>
            </a:r>
          </a:p>
          <a:p>
            <a:pPr lvl="1">
              <a:buFont typeface="Wingdings" panose="05000000000000000000" pitchFamily="2" charset="2"/>
              <a:buChar char="§"/>
            </a:pPr>
            <a:r>
              <a:rPr lang="en-US" sz="3200" dirty="0"/>
              <a:t>Enhance End-user Control</a:t>
            </a:r>
          </a:p>
          <a:p>
            <a:pPr lvl="1">
              <a:buFont typeface="Wingdings" panose="05000000000000000000" pitchFamily="2" charset="2"/>
              <a:buChar char="§"/>
            </a:pPr>
            <a:r>
              <a:rPr lang="en-US" sz="3200" dirty="0"/>
              <a:t>Faster Updates = More Accurate and Timely Invoicing</a:t>
            </a:r>
          </a:p>
          <a:p>
            <a:pPr marL="201168" lvl="1"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0967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892" y="286603"/>
            <a:ext cx="5591788" cy="1450757"/>
          </a:xfrm>
        </p:spPr>
        <p:txBody>
          <a:bodyPr>
            <a:normAutofit/>
          </a:bodyPr>
          <a:lstStyle/>
          <a:p>
            <a:pPr algn="ctr"/>
            <a:r>
              <a:rPr lang="en-US" dirty="0"/>
              <a:t>Updated Procedures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a:t>Effort reports will be certified on a </a:t>
            </a:r>
            <a:r>
              <a:rPr lang="en-US" sz="3200" b="1" dirty="0">
                <a:solidFill>
                  <a:srgbClr val="FF0000"/>
                </a:solidFill>
              </a:rPr>
              <a:t>quarterly</a:t>
            </a:r>
            <a:r>
              <a:rPr lang="en-US" sz="3200" dirty="0"/>
              <a:t> basis</a:t>
            </a:r>
          </a:p>
          <a:p>
            <a:pPr>
              <a:buFont typeface="Wingdings" panose="05000000000000000000" pitchFamily="2" charset="2"/>
              <a:buChar char="§"/>
            </a:pPr>
            <a:r>
              <a:rPr lang="en-US" sz="3200" dirty="0"/>
              <a:t>Must be certified within the time frame allotted each quarter</a:t>
            </a:r>
          </a:p>
          <a:p>
            <a:pPr>
              <a:buFont typeface="Wingdings" panose="05000000000000000000" pitchFamily="2" charset="2"/>
              <a:buChar char="§"/>
            </a:pPr>
            <a:r>
              <a:rPr lang="en-US" sz="3200" dirty="0"/>
              <a:t>If an employee is unavailable to certify their effort, the Principal Investigator or someone with first-hand knowledge must provide appropriate certification.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8919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6060</TotalTime>
  <Words>2013</Words>
  <Application>Microsoft Office PowerPoint</Application>
  <PresentationFormat>Widescreen</PresentationFormat>
  <Paragraphs>226</Paragraphs>
  <Slides>52</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Courier New</vt:lpstr>
      <vt:lpstr>Open Sans</vt:lpstr>
      <vt:lpstr>Times New Roman</vt:lpstr>
      <vt:lpstr>Wingdings</vt:lpstr>
      <vt:lpstr>Retrospect</vt:lpstr>
      <vt:lpstr>          Effort Reporting </vt:lpstr>
      <vt:lpstr>Agenda</vt:lpstr>
      <vt:lpstr>What is Effort?</vt:lpstr>
      <vt:lpstr>What is Effort Reporting?</vt:lpstr>
      <vt:lpstr>Why is Effort  Reporting important?</vt:lpstr>
      <vt:lpstr>Who is subject to effort  reporting/effort certification?</vt:lpstr>
      <vt:lpstr>Risks of Not Reporting Effort</vt:lpstr>
      <vt:lpstr>Benefits of Banner Effort Reporting</vt:lpstr>
      <vt:lpstr>Updated Procedures</vt:lpstr>
      <vt:lpstr>Who Certifies and How Often?</vt:lpstr>
      <vt:lpstr>Types of Users in Banner Effort</vt:lpstr>
      <vt:lpstr>Effort Reporting System – Process Flow</vt:lpstr>
      <vt:lpstr>Effort Reporting – Navigating the System as a Certifier</vt:lpstr>
      <vt:lpstr>Certifier</vt:lpstr>
      <vt:lpstr>Log in to Self- Service Banner</vt:lpstr>
      <vt:lpstr>Important Update for Signing Into Effort Reporting system: </vt:lpstr>
      <vt:lpstr>Select “Effort Reporting” link under Administrative Tools and Resources section of the Employee Main Menu tab </vt:lpstr>
      <vt:lpstr>PowerPoint Presentation</vt:lpstr>
      <vt:lpstr>Certifier:  Certify Effort</vt:lpstr>
      <vt:lpstr>Certifier: Certify</vt:lpstr>
      <vt:lpstr>PowerPoint Presentation</vt:lpstr>
      <vt:lpstr>PowerPoint Presentation</vt:lpstr>
      <vt:lpstr>Locked Records</vt:lpstr>
      <vt:lpstr>Certifier: Incorrect Effort Report </vt:lpstr>
      <vt:lpstr>Effort Reporting Additional Information: Useful Tabs on the Effort Report</vt:lpstr>
      <vt:lpstr>Effort Reporting Additional Information Useful Tabs on the Effort Report: Pay Period Summary</vt:lpstr>
      <vt:lpstr>Effort Reporting Additional Information Useful Tabs on the Effort Report Comments Tab</vt:lpstr>
      <vt:lpstr>Effort Reporting Additional Information Useful Tabs on the Effort Report: Routing Queue</vt:lpstr>
      <vt:lpstr>Effort Reporting – Navigating the System as an Alternate Certifier</vt:lpstr>
      <vt:lpstr>Log in to Self- Service Banner</vt:lpstr>
      <vt:lpstr>Select “Effort Reporting” link under Administrative Tools and Resources section of Employee menu</vt:lpstr>
      <vt:lpstr>PowerPoint Presentation</vt:lpstr>
      <vt:lpstr>PowerPoint Presentation</vt:lpstr>
      <vt:lpstr>Select “Chart of Account Code” – D or S, and “Status” Awaiting Certification from the menu (you may filter further on grant/ID/name or effort period), click “Go”</vt:lpstr>
      <vt:lpstr>Alternate Certifier: Reports Populate</vt:lpstr>
      <vt:lpstr>Certifier:  Certify Effort</vt:lpstr>
      <vt:lpstr>Certifier: Certify</vt:lpstr>
      <vt:lpstr>PowerPoint Presentation</vt:lpstr>
      <vt:lpstr>Alternate Certifier: Incorrect Effort Report </vt:lpstr>
      <vt:lpstr>Adding Additional Pre-Reviewer or Alternate Certifier to the Routing Queue </vt:lpstr>
      <vt:lpstr>PowerPoint Presentation</vt:lpstr>
      <vt:lpstr>PowerPoint Presentation</vt:lpstr>
      <vt:lpstr>PowerPoint Presentation</vt:lpstr>
      <vt:lpstr>PowerPoint Presentation</vt:lpstr>
      <vt:lpstr>PowerPoint Presentation</vt:lpstr>
      <vt:lpstr>Other Effort Reporting Details</vt:lpstr>
      <vt:lpstr>Cost Share </vt:lpstr>
      <vt:lpstr>Faculty/Staff 100% on Research Grant</vt:lpstr>
      <vt:lpstr>Minimum Effort on a Grant/Contract</vt:lpstr>
      <vt:lpstr>Effort Reporting Contacts</vt:lpstr>
      <vt:lpstr>Quick Links</vt:lpstr>
      <vt:lpstr>Questions?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Brochetti,Janice</dc:creator>
  <cp:lastModifiedBy>Belokon,Evgeniya</cp:lastModifiedBy>
  <cp:revision>417</cp:revision>
  <cp:lastPrinted>2016-04-01T12:50:16Z</cp:lastPrinted>
  <dcterms:created xsi:type="dcterms:W3CDTF">2016-03-09T17:17:52Z</dcterms:created>
  <dcterms:modified xsi:type="dcterms:W3CDTF">2020-12-07T19:53:37Z</dcterms:modified>
</cp:coreProperties>
</file>